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6858000" cx="12192000"/>
  <p:notesSz cx="6858000" cy="9144000"/>
  <p:embeddedFontLst>
    <p:embeddedFont>
      <p:font typeface="Roboto"/>
      <p:regular r:id="rId41"/>
      <p:bold r:id="rId42"/>
      <p:italic r:id="rId43"/>
      <p:boldItalic r:id="rId44"/>
    </p:embeddedFont>
    <p:embeddedFont>
      <p:font typeface="Noto Sans"/>
      <p:regular r:id="rId45"/>
      <p:bold r:id="rId46"/>
      <p:italic r:id="rId47"/>
      <p:boldItalic r:id="rId48"/>
    </p:embeddedFont>
    <p:embeddedFont>
      <p:font typeface="Cutive"/>
      <p:regular r:id="rId49"/>
    </p:embeddedFont>
    <p:embeddedFont>
      <p:font typeface="Merriweather"/>
      <p:regular r:id="rId50"/>
      <p:bold r:id="rId51"/>
      <p:italic r:id="rId52"/>
      <p:boldItalic r:id="rId53"/>
    </p:embeddedFont>
    <p:embeddedFont>
      <p:font typeface="Open Sans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8" roundtripDataSignature="AMtx7mgzZIsVE5uCcvRQOXaujiKUtEQq2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44" Type="http://schemas.openxmlformats.org/officeDocument/2006/relationships/font" Target="fonts/Roboto-boldItalic.fntdata"/><Relationship Id="rId43" Type="http://schemas.openxmlformats.org/officeDocument/2006/relationships/font" Target="fonts/Roboto-italic.fntdata"/><Relationship Id="rId46" Type="http://schemas.openxmlformats.org/officeDocument/2006/relationships/font" Target="fonts/NotoSans-bold.fntdata"/><Relationship Id="rId45" Type="http://schemas.openxmlformats.org/officeDocument/2006/relationships/font" Target="fonts/Noto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NotoSans-boldItalic.fntdata"/><Relationship Id="rId47" Type="http://schemas.openxmlformats.org/officeDocument/2006/relationships/font" Target="fonts/NotoSans-italic.fntdata"/><Relationship Id="rId49" Type="http://schemas.openxmlformats.org/officeDocument/2006/relationships/font" Target="fonts/Cutiv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erriweather-bold.fntdata"/><Relationship Id="rId50" Type="http://schemas.openxmlformats.org/officeDocument/2006/relationships/font" Target="fonts/Merriweather-regular.fntdata"/><Relationship Id="rId53" Type="http://schemas.openxmlformats.org/officeDocument/2006/relationships/font" Target="fonts/Merriweather-boldItalic.fntdata"/><Relationship Id="rId52" Type="http://schemas.openxmlformats.org/officeDocument/2006/relationships/font" Target="fonts/Merriweather-italic.fntdata"/><Relationship Id="rId11" Type="http://schemas.openxmlformats.org/officeDocument/2006/relationships/slide" Target="slides/slide6.xml"/><Relationship Id="rId55" Type="http://schemas.openxmlformats.org/officeDocument/2006/relationships/font" Target="fonts/OpenSans-bold.fntdata"/><Relationship Id="rId10" Type="http://schemas.openxmlformats.org/officeDocument/2006/relationships/slide" Target="slides/slide5.xml"/><Relationship Id="rId54" Type="http://schemas.openxmlformats.org/officeDocument/2006/relationships/font" Target="fonts/OpenSans-regular.fntdata"/><Relationship Id="rId13" Type="http://schemas.openxmlformats.org/officeDocument/2006/relationships/slide" Target="slides/slide8.xml"/><Relationship Id="rId57" Type="http://schemas.openxmlformats.org/officeDocument/2006/relationships/font" Target="fonts/OpenSans-boldItalic.fntdata"/><Relationship Id="rId12" Type="http://schemas.openxmlformats.org/officeDocument/2006/relationships/slide" Target="slides/slide7.xml"/><Relationship Id="rId56" Type="http://schemas.openxmlformats.org/officeDocument/2006/relationships/font" Target="fonts/OpenSans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customschemas.google.com/relationships/presentationmetadata" Target="meta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ubmed.ncbi.nlm.nih.gov/?term=Chalupka+AN&amp;cauthor_id=22123099" TargetMode="External"/><Relationship Id="rId3" Type="http://schemas.openxmlformats.org/officeDocument/2006/relationships/hyperlink" Target="https://pubmed.ncbi.nlm.nih.gov/22123099/#affiliation-1" TargetMode="External"/><Relationship Id="rId4" Type="http://schemas.openxmlformats.org/officeDocument/2006/relationships/hyperlink" Target="https://pubmed.ncbi.nlm.nih.gov/?term=Talmor+D&amp;cauthor_id=22123099" TargetMode="External"/><Relationship Id="rId5" Type="http://schemas.openxmlformats.org/officeDocument/2006/relationships/hyperlink" Target="https://doi.org/10.1016/j.ccc.2011.09.003" TargetMode="Externa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ubmed.ncbi.nlm.nih.gov/?term=Chalupka+AN&amp;cauthor_id=22123099" TargetMode="External"/><Relationship Id="rId3" Type="http://schemas.openxmlformats.org/officeDocument/2006/relationships/hyperlink" Target="https://pubmed.ncbi.nlm.nih.gov/22123099/#affiliation-1" TargetMode="External"/><Relationship Id="rId4" Type="http://schemas.openxmlformats.org/officeDocument/2006/relationships/hyperlink" Target="https://pubmed.ncbi.nlm.nih.gov/?term=Talmor+D&amp;cauthor_id=22123099" TargetMode="External"/><Relationship Id="rId5" Type="http://schemas.openxmlformats.org/officeDocument/2006/relationships/hyperlink" Target="https://doi.org/10.1016/j.ccc.2011.09.003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https://www.cdc.gov/sepsis/what-is-sepsis.html#:~:text=Sepsis%20is%20the%20body's%20extreme,%2C%20skin%2C%20or%20gastrointestinal%20tract.</a:t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ab37d35e74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1ab37d35e74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1ab37d35e74_0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ab37d35e74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1ab37d35e74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https://www.ncbi.nlm.nih.gov/pmc/articles/PMC4968574/</a:t>
            </a:r>
            <a:endParaRPr/>
          </a:p>
        </p:txBody>
      </p:sp>
      <p:sp>
        <p:nvSpPr>
          <p:cNvPr id="201" name="Google Shape;201;g1ab37d35e74_0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ab44797000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1ab44797000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1ab44797000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ada5bc353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1ada5bc353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1ada5bc353d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ab44797000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ab44797000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https://www.global-sepsis-alliance.org/sepsis#:~:text=Sepsis%20%2D%20A%20global%20Health%20Crisis&amp;text=It%20affects%20between%2047%20and,one%20death%20every%202.8%20seconds.</a:t>
            </a:r>
            <a:endParaRPr/>
          </a:p>
        </p:txBody>
      </p:sp>
      <p:sp>
        <p:nvSpPr>
          <p:cNvPr id="280" name="Google Shape;280;g1ab44797000_0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Robbins Essential Pathology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Author(s):Vinay Kumar, Abul K. Abbas, Jon C. Aster, Andrea T. Deyrup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ISBN:	9780323640251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https://www.who.int/news-room/fact-sheets/detail/sepsis</a:t>
            </a:r>
            <a:endParaRPr/>
          </a:p>
        </p:txBody>
      </p:sp>
      <p:sp>
        <p:nvSpPr>
          <p:cNvPr id="93" name="Google Shape;9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https://www.sepsis.org/sepsis-basics/what-is-sepsis/</a:t>
            </a:r>
            <a:endParaRPr/>
          </a:p>
        </p:txBody>
      </p:sp>
      <p:sp>
        <p:nvSpPr>
          <p:cNvPr id="425" name="Google Shape;425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https://apps.who.int/iris/bitstream/handle/10665/334216/9789240010789-eng.pdf</a:t>
            </a:r>
            <a:endParaRPr/>
          </a:p>
        </p:txBody>
      </p:sp>
      <p:sp>
        <p:nvSpPr>
          <p:cNvPr id="431" name="Google Shape;431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Source: https://apps.who.int/iris/bitstream/handle/10665/334216/9789240010789-eng.pdf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https://www.worldometers.info/world-population/population-by-country/</a:t>
            </a:r>
            <a:endParaRPr/>
          </a:p>
        </p:txBody>
      </p:sp>
      <p:sp>
        <p:nvSpPr>
          <p:cNvPr id="444" name="Google Shape;444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https://journal.chestnet.org/article/S0012-3692(22)00254-9/pdf</a:t>
            </a:r>
            <a:endParaRPr/>
          </a:p>
        </p:txBody>
      </p:sp>
      <p:sp>
        <p:nvSpPr>
          <p:cNvPr id="461" name="Google Shape;461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205493"/>
                </a:solidFill>
                <a:latin typeface="Arial"/>
                <a:ea typeface="Arial"/>
                <a:cs typeface="Arial"/>
                <a:sym typeface="Arial"/>
              </a:rPr>
              <a:t>Review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en-US">
                <a:solidFill>
                  <a:srgbClr val="5B616B"/>
                </a:solidFill>
                <a:latin typeface="Arial"/>
                <a:ea typeface="Arial"/>
                <a:cs typeface="Arial"/>
                <a:sym typeface="Arial"/>
              </a:rPr>
              <a:t>Crit Care Clin</a:t>
            </a:r>
            <a:endParaRPr b="0" i="0" cap="small">
              <a:solidFill>
                <a:srgbClr val="5B616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0071BC"/>
                </a:solidFill>
                <a:latin typeface="Arial"/>
                <a:ea typeface="Arial"/>
                <a:cs typeface="Arial"/>
                <a:sym typeface="Arial"/>
              </a:rPr>
              <a:t>. </a:t>
            </a:r>
            <a:r>
              <a:rPr b="0" i="0" lang="en-US">
                <a:solidFill>
                  <a:srgbClr val="5B616B"/>
                </a:solidFill>
                <a:latin typeface="Arial"/>
                <a:ea typeface="Arial"/>
                <a:cs typeface="Arial"/>
                <a:sym typeface="Arial"/>
              </a:rPr>
              <a:t>2012 Jan;28(1):57-76, vi.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en-US">
                <a:solidFill>
                  <a:srgbClr val="5B616B"/>
                </a:solidFill>
                <a:latin typeface="Arial"/>
                <a:ea typeface="Arial"/>
                <a:cs typeface="Arial"/>
                <a:sym typeface="Arial"/>
              </a:rPr>
              <a:t>doi: 10.1016/j.ccc.2011.09.003.</a:t>
            </a:r>
            <a:endParaRPr b="0" i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>
                <a:solidFill>
                  <a:srgbClr val="212121"/>
                </a:solidFill>
                <a:latin typeface="Merriweather"/>
                <a:ea typeface="Merriweather"/>
                <a:cs typeface="Merriweather"/>
                <a:sym typeface="Merriweather"/>
              </a:rPr>
              <a:t>The economics of sepsis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u="sng" strike="noStrike">
                <a:solidFill>
                  <a:srgbClr val="0071BC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Andrew N Chalupka</a:t>
            </a:r>
            <a:r>
              <a:rPr b="0" baseline="30000" i="0" lang="en-US">
                <a:solidFill>
                  <a:srgbClr val="5B616B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baseline="30000" i="0" lang="en-US" u="sng" strike="noStrike">
                <a:solidFill>
                  <a:srgbClr val="323A4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</a:t>
            </a:r>
            <a:r>
              <a:rPr b="0" i="0" lang="en-US">
                <a:solidFill>
                  <a:srgbClr val="5B616B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b="0" i="0" lang="en-US" u="sng" strike="noStrike">
                <a:solidFill>
                  <a:srgbClr val="0071B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Daniel Talmor</a:t>
            </a:r>
            <a:endParaRPr b="0" i="0">
              <a:solidFill>
                <a:srgbClr val="5B616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Affiliations expand</a:t>
            </a:r>
            <a:endParaRPr/>
          </a:p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Arial"/>
              <a:buChar char="•"/>
            </a:pPr>
            <a:r>
              <a:rPr b="0" i="0" lang="en-US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PMID: 22123099</a:t>
            </a:r>
            <a:endParaRPr/>
          </a:p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Arial"/>
              <a:buChar char="•"/>
            </a:pPr>
            <a:r>
              <a:rPr b="0" i="0" lang="en-US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DOI: </a:t>
            </a:r>
            <a:r>
              <a:rPr b="0" i="0" lang="en-US" u="sng" strike="noStrike">
                <a:solidFill>
                  <a:srgbClr val="0071BC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10.1016/j.ccc.2011.09.003</a:t>
            </a:r>
            <a:endParaRPr b="0" i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ab37d35e74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g1ab37d35e74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205493"/>
                </a:solidFill>
                <a:latin typeface="Arial"/>
                <a:ea typeface="Arial"/>
                <a:cs typeface="Arial"/>
                <a:sym typeface="Arial"/>
              </a:rPr>
              <a:t>Review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en-US">
                <a:solidFill>
                  <a:srgbClr val="5B616B"/>
                </a:solidFill>
                <a:latin typeface="Arial"/>
                <a:ea typeface="Arial"/>
                <a:cs typeface="Arial"/>
                <a:sym typeface="Arial"/>
              </a:rPr>
              <a:t>Crit Care Clin</a:t>
            </a:r>
            <a:endParaRPr b="0" i="0" cap="small">
              <a:solidFill>
                <a:srgbClr val="5B616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0071BC"/>
                </a:solidFill>
                <a:latin typeface="Arial"/>
                <a:ea typeface="Arial"/>
                <a:cs typeface="Arial"/>
                <a:sym typeface="Arial"/>
              </a:rPr>
              <a:t>. </a:t>
            </a:r>
            <a:r>
              <a:rPr b="0" i="0" lang="en-US">
                <a:solidFill>
                  <a:srgbClr val="5B616B"/>
                </a:solidFill>
                <a:latin typeface="Arial"/>
                <a:ea typeface="Arial"/>
                <a:cs typeface="Arial"/>
                <a:sym typeface="Arial"/>
              </a:rPr>
              <a:t>2012 Jan;28(1):57-76, vi.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en-US">
                <a:solidFill>
                  <a:srgbClr val="5B616B"/>
                </a:solidFill>
                <a:latin typeface="Arial"/>
                <a:ea typeface="Arial"/>
                <a:cs typeface="Arial"/>
                <a:sym typeface="Arial"/>
              </a:rPr>
              <a:t>doi: 10.1016/j.ccc.2011.09.003.</a:t>
            </a:r>
            <a:endParaRPr b="0" i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>
                <a:solidFill>
                  <a:srgbClr val="212121"/>
                </a:solidFill>
                <a:latin typeface="Merriweather"/>
                <a:ea typeface="Merriweather"/>
                <a:cs typeface="Merriweather"/>
                <a:sym typeface="Merriweather"/>
              </a:rPr>
              <a:t>The economics of sepsis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u="sng" strike="noStrike">
                <a:solidFill>
                  <a:srgbClr val="0071BC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Andrew N Chalupka</a:t>
            </a:r>
            <a:r>
              <a:rPr b="0" baseline="30000" i="0" lang="en-US">
                <a:solidFill>
                  <a:srgbClr val="5B616B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baseline="30000" i="0" lang="en-US" u="sng" strike="noStrike">
                <a:solidFill>
                  <a:srgbClr val="323A4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</a:t>
            </a:r>
            <a:r>
              <a:rPr b="0" i="0" lang="en-US">
                <a:solidFill>
                  <a:srgbClr val="5B616B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b="0" i="0" lang="en-US" u="sng" strike="noStrike">
                <a:solidFill>
                  <a:srgbClr val="0071B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Daniel Talmor</a:t>
            </a:r>
            <a:endParaRPr b="0" i="0">
              <a:solidFill>
                <a:srgbClr val="5B616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Affiliations expand</a:t>
            </a:r>
            <a:endParaRPr/>
          </a:p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Arial"/>
              <a:buChar char="•"/>
            </a:pPr>
            <a:r>
              <a:rPr b="0" i="0" lang="en-US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PMID: 22123099</a:t>
            </a:r>
            <a:endParaRPr/>
          </a:p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Arial"/>
              <a:buChar char="•"/>
            </a:pPr>
            <a:r>
              <a:rPr b="0" i="0" lang="en-US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DOI: </a:t>
            </a:r>
            <a:r>
              <a:rPr b="0" i="0" lang="en-US" u="sng" strike="noStrike">
                <a:solidFill>
                  <a:srgbClr val="0071BC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10.1016/j.ccc.2011.09.003</a:t>
            </a:r>
            <a:endParaRPr b="0" i="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1ab37d35e74_0_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</a:t>
            </a:r>
            <a:r>
              <a:rPr lang="en-US"/>
              <a:t>https://www.mayoclinic.org/diseases-conditions/sepsis/symptoms-causes/syc-20351214</a:t>
            </a:r>
            <a:endParaRPr/>
          </a:p>
        </p:txBody>
      </p:sp>
      <p:sp>
        <p:nvSpPr>
          <p:cNvPr id="101" name="Google Shape;10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https://www.who.int/about/accountability/budget</a:t>
            </a:r>
            <a:endParaRPr/>
          </a:p>
        </p:txBody>
      </p:sp>
      <p:sp>
        <p:nvSpPr>
          <p:cNvPr id="486" name="Google Shape;486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https://prsindia.org/budgets/parliament/union-budget-2022-23-analysis#:~:text=Expenditure%3A%20The%20government%20proposes%20to,8.2%25%20higher%20than%20budget%20estimate.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ab37d35e74_1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ab37d35e74_1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1ab37d35e74_1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ab37d35e74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ab37d35e74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g1ab37d35e74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ab44797000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ab44797000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1ab44797000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 https://www.sepsis.org/sepsis-basics/what-is-sepsis/</a:t>
            </a:r>
            <a:endParaRPr/>
          </a:p>
        </p:txBody>
      </p:sp>
      <p:sp>
        <p:nvSpPr>
          <p:cNvPr id="110" name="Google Shape;110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ab37d35e74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1ab37d35e74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1ab37d35e74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ab37d35e74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1ab37d35e74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1ab37d35e74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3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3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3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3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Relationship Id="rId4" Type="http://schemas.openxmlformats.org/officeDocument/2006/relationships/image" Target="../media/image35.png"/><Relationship Id="rId10" Type="http://schemas.openxmlformats.org/officeDocument/2006/relationships/image" Target="../media/image33.png"/><Relationship Id="rId9" Type="http://schemas.openxmlformats.org/officeDocument/2006/relationships/image" Target="../media/image27.png"/><Relationship Id="rId5" Type="http://schemas.openxmlformats.org/officeDocument/2006/relationships/image" Target="../media/image29.png"/><Relationship Id="rId6" Type="http://schemas.openxmlformats.org/officeDocument/2006/relationships/image" Target="../media/image28.png"/><Relationship Id="rId7" Type="http://schemas.openxmlformats.org/officeDocument/2006/relationships/image" Target="../media/image30.png"/><Relationship Id="rId8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www.kaggle.com/datasets/salikhussaini49/prediction-of-sepsis?select=training_setA" TargetMode="External"/><Relationship Id="rId4" Type="http://schemas.openxmlformats.org/officeDocument/2006/relationships/hyperlink" Target="https://www.kaggle.com/datasets/salikhussaini49/prediction-of-sepsis?select=training_setB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352926" y="201760"/>
            <a:ext cx="858252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chemeClr val="dk1"/>
                </a:solidFill>
                <a:latin typeface="Cutive"/>
                <a:ea typeface="Cutive"/>
                <a:cs typeface="Cutive"/>
                <a:sym typeface="Cutive"/>
              </a:rPr>
              <a:t>Sepsis is:</a:t>
            </a:r>
            <a:endParaRPr/>
          </a:p>
        </p:txBody>
      </p:sp>
      <p:sp>
        <p:nvSpPr>
          <p:cNvPr id="89" name="Google Shape;89;p1"/>
          <p:cNvSpPr txBox="1"/>
          <p:nvPr/>
        </p:nvSpPr>
        <p:spPr>
          <a:xfrm>
            <a:off x="1283110" y="1460090"/>
            <a:ext cx="88785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body’s extreme response to an infection. [1]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g1ab37d35e74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4850" y="68951"/>
            <a:ext cx="1521100" cy="138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1ab37d35e74_0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5050" y="562304"/>
            <a:ext cx="1352934" cy="14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1ab37d35e74_0_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59200" y="3187363"/>
            <a:ext cx="1320375" cy="13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1ab37d35e74_0_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89525" y="5115426"/>
            <a:ext cx="2008154" cy="13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1ab37d35e74_0_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6400" y="5278679"/>
            <a:ext cx="1690725" cy="127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1ab37d35e74_0_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78225" y="3663550"/>
            <a:ext cx="898180" cy="127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1ab37d35e74_0_40"/>
          <p:cNvSpPr txBox="1"/>
          <p:nvPr/>
        </p:nvSpPr>
        <p:spPr>
          <a:xfrm>
            <a:off x="4869152" y="1562925"/>
            <a:ext cx="216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Glasgow Coma Scale (GCS)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g1ab37d35e74_0_40"/>
          <p:cNvSpPr txBox="1"/>
          <p:nvPr/>
        </p:nvSpPr>
        <p:spPr>
          <a:xfrm>
            <a:off x="8345050" y="2002375"/>
            <a:ext cx="248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Mean Arterial Pressure (MAP)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g1ab37d35e74_0_40"/>
          <p:cNvSpPr txBox="1"/>
          <p:nvPr/>
        </p:nvSpPr>
        <p:spPr>
          <a:xfrm>
            <a:off x="9614337" y="4497275"/>
            <a:ext cx="10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PaO2/FIO2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g1ab37d35e74_0_40"/>
          <p:cNvSpPr txBox="1"/>
          <p:nvPr/>
        </p:nvSpPr>
        <p:spPr>
          <a:xfrm>
            <a:off x="8687887" y="6328275"/>
            <a:ext cx="10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Bilirubin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g1ab37d35e74_0_40"/>
          <p:cNvSpPr txBox="1"/>
          <p:nvPr/>
        </p:nvSpPr>
        <p:spPr>
          <a:xfrm>
            <a:off x="3622275" y="5928075"/>
            <a:ext cx="10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Creatinine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g1ab37d35e74_0_40"/>
          <p:cNvSpPr txBox="1"/>
          <p:nvPr/>
        </p:nvSpPr>
        <p:spPr>
          <a:xfrm>
            <a:off x="2725550" y="3938050"/>
            <a:ext cx="10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Platelets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g1ab37d35e74_0_40"/>
          <p:cNvSpPr txBox="1"/>
          <p:nvPr/>
        </p:nvSpPr>
        <p:spPr>
          <a:xfrm>
            <a:off x="5001650" y="1938350"/>
            <a:ext cx="190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0      1      2      3      4 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 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1ab37d35e74_0_40"/>
          <p:cNvSpPr txBox="1"/>
          <p:nvPr/>
        </p:nvSpPr>
        <p:spPr>
          <a:xfrm>
            <a:off x="8566475" y="2359700"/>
            <a:ext cx="190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0      1      2      3      4 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 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g1ab37d35e74_0_40"/>
          <p:cNvSpPr txBox="1"/>
          <p:nvPr/>
        </p:nvSpPr>
        <p:spPr>
          <a:xfrm>
            <a:off x="9167188" y="4750575"/>
            <a:ext cx="190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0      1      2      3      4 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 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g1ab37d35e74_0_40"/>
          <p:cNvSpPr txBox="1"/>
          <p:nvPr/>
        </p:nvSpPr>
        <p:spPr>
          <a:xfrm>
            <a:off x="1831250" y="4338250"/>
            <a:ext cx="190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0      1      2      3      4 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 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g1ab37d35e74_0_40"/>
          <p:cNvSpPr txBox="1"/>
          <p:nvPr/>
        </p:nvSpPr>
        <p:spPr>
          <a:xfrm>
            <a:off x="2964750" y="6297375"/>
            <a:ext cx="190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0      1      2      3      4 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 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1ab37d35e74_0_40"/>
          <p:cNvSpPr txBox="1"/>
          <p:nvPr/>
        </p:nvSpPr>
        <p:spPr>
          <a:xfrm>
            <a:off x="9408000" y="6297375"/>
            <a:ext cx="190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0      1      2      3      4 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 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ab37d35e74_0_63"/>
          <p:cNvSpPr txBox="1"/>
          <p:nvPr/>
        </p:nvSpPr>
        <p:spPr>
          <a:xfrm>
            <a:off x="122875" y="201750"/>
            <a:ext cx="3842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333333"/>
                </a:solidFill>
                <a:highlight>
                  <a:srgbClr val="FFFCF0"/>
                </a:highlight>
                <a:latin typeface="Cambria"/>
                <a:ea typeface="Cambria"/>
                <a:cs typeface="Cambria"/>
                <a:sym typeface="Cambria"/>
              </a:rPr>
              <a:t>S</a:t>
            </a:r>
            <a:r>
              <a:rPr lang="en-US" sz="3000">
                <a:solidFill>
                  <a:srgbClr val="333333"/>
                </a:solidFill>
                <a:highlight>
                  <a:srgbClr val="FFFCF0"/>
                </a:highlight>
                <a:latin typeface="Cambria"/>
                <a:ea typeface="Cambria"/>
                <a:cs typeface="Cambria"/>
                <a:sym typeface="Cambria"/>
              </a:rPr>
              <a:t>equential </a:t>
            </a:r>
            <a:r>
              <a:rPr lang="en-US" sz="2100">
                <a:solidFill>
                  <a:srgbClr val="333333"/>
                </a:solidFill>
                <a:highlight>
                  <a:srgbClr val="FFFCF0"/>
                </a:highlight>
                <a:latin typeface="Cambria"/>
                <a:ea typeface="Cambria"/>
                <a:cs typeface="Cambria"/>
                <a:sym typeface="Cambria"/>
              </a:rPr>
              <a:t>[Sepsis-Related]</a:t>
            </a:r>
            <a:r>
              <a:rPr lang="en-US" sz="3000">
                <a:solidFill>
                  <a:srgbClr val="333333"/>
                </a:solidFill>
                <a:highlight>
                  <a:srgbClr val="FFFCF0"/>
                </a:highlight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b="1" lang="en-US" sz="3000">
                <a:solidFill>
                  <a:srgbClr val="333333"/>
                </a:solidFill>
                <a:highlight>
                  <a:srgbClr val="FFFCF0"/>
                </a:highlight>
                <a:latin typeface="Cambria"/>
                <a:ea typeface="Cambria"/>
                <a:cs typeface="Cambria"/>
                <a:sym typeface="Cambria"/>
              </a:rPr>
              <a:t>O</a:t>
            </a:r>
            <a:r>
              <a:rPr lang="en-US" sz="3000">
                <a:solidFill>
                  <a:srgbClr val="333333"/>
                </a:solidFill>
                <a:highlight>
                  <a:srgbClr val="FFFCF0"/>
                </a:highlight>
                <a:latin typeface="Cambria"/>
                <a:ea typeface="Cambria"/>
                <a:cs typeface="Cambria"/>
                <a:sym typeface="Cambria"/>
              </a:rPr>
              <a:t>rgan </a:t>
            </a:r>
            <a:r>
              <a:rPr b="1" lang="en-US" sz="3000">
                <a:solidFill>
                  <a:srgbClr val="333333"/>
                </a:solidFill>
                <a:highlight>
                  <a:srgbClr val="FFFCF0"/>
                </a:highlight>
                <a:latin typeface="Cambria"/>
                <a:ea typeface="Cambria"/>
                <a:cs typeface="Cambria"/>
                <a:sym typeface="Cambria"/>
              </a:rPr>
              <a:t>F</a:t>
            </a:r>
            <a:r>
              <a:rPr lang="en-US" sz="3000">
                <a:solidFill>
                  <a:srgbClr val="333333"/>
                </a:solidFill>
                <a:highlight>
                  <a:srgbClr val="FFFCF0"/>
                </a:highlight>
                <a:latin typeface="Cambria"/>
                <a:ea typeface="Cambria"/>
                <a:cs typeface="Cambria"/>
                <a:sym typeface="Cambria"/>
              </a:rPr>
              <a:t>ailure </a:t>
            </a:r>
            <a:r>
              <a:rPr b="1" lang="en-US" sz="3000">
                <a:solidFill>
                  <a:srgbClr val="333333"/>
                </a:solidFill>
                <a:highlight>
                  <a:srgbClr val="FFFCF0"/>
                </a:highlight>
                <a:latin typeface="Cambria"/>
                <a:ea typeface="Cambria"/>
                <a:cs typeface="Cambria"/>
                <a:sym typeface="Cambria"/>
              </a:rPr>
              <a:t>A</a:t>
            </a:r>
            <a:r>
              <a:rPr lang="en-US" sz="3000">
                <a:solidFill>
                  <a:srgbClr val="333333"/>
                </a:solidFill>
                <a:highlight>
                  <a:srgbClr val="FFFCF0"/>
                </a:highlight>
                <a:latin typeface="Cambria"/>
                <a:ea typeface="Cambria"/>
                <a:cs typeface="Cambria"/>
                <a:sym typeface="Cambria"/>
              </a:rPr>
              <a:t>ssessment </a:t>
            </a:r>
            <a:r>
              <a:rPr i="1" lang="en-US" sz="3000">
                <a:solidFill>
                  <a:srgbClr val="333333"/>
                </a:solidFill>
                <a:highlight>
                  <a:srgbClr val="FFFCF0"/>
                </a:highlight>
                <a:latin typeface="Cambria"/>
                <a:ea typeface="Cambria"/>
                <a:cs typeface="Cambria"/>
                <a:sym typeface="Cambria"/>
              </a:rPr>
              <a:t>Score</a:t>
            </a:r>
            <a:endParaRPr i="1" sz="3200"/>
          </a:p>
        </p:txBody>
      </p:sp>
      <p:pic>
        <p:nvPicPr>
          <p:cNvPr id="204" name="Google Shape;204;g1ab37d35e74_0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4850" y="68951"/>
            <a:ext cx="1521100" cy="138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1ab37d35e74_0_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5050" y="562304"/>
            <a:ext cx="1352934" cy="14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1ab37d35e74_0_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59200" y="3187363"/>
            <a:ext cx="1320375" cy="13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1ab37d35e74_0_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89525" y="5115426"/>
            <a:ext cx="2008154" cy="13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1ab37d35e74_0_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6400" y="5278679"/>
            <a:ext cx="1690725" cy="127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1ab37d35e74_0_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78225" y="3663550"/>
            <a:ext cx="898180" cy="127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1ab37d35e74_0_63"/>
          <p:cNvSpPr txBox="1"/>
          <p:nvPr/>
        </p:nvSpPr>
        <p:spPr>
          <a:xfrm>
            <a:off x="4869152" y="1562925"/>
            <a:ext cx="216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Glasgow Coma Scale (GCS)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g1ab37d35e74_0_63"/>
          <p:cNvSpPr txBox="1"/>
          <p:nvPr/>
        </p:nvSpPr>
        <p:spPr>
          <a:xfrm>
            <a:off x="8345050" y="2002375"/>
            <a:ext cx="248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Mean Arterial Pressure (MAP)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1ab37d35e74_0_63"/>
          <p:cNvSpPr txBox="1"/>
          <p:nvPr/>
        </p:nvSpPr>
        <p:spPr>
          <a:xfrm>
            <a:off x="9614337" y="4497275"/>
            <a:ext cx="10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PaO2/FIO2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g1ab37d35e74_0_63"/>
          <p:cNvSpPr txBox="1"/>
          <p:nvPr/>
        </p:nvSpPr>
        <p:spPr>
          <a:xfrm>
            <a:off x="8687887" y="6328275"/>
            <a:ext cx="10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Bilirubin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g1ab37d35e74_0_63"/>
          <p:cNvSpPr txBox="1"/>
          <p:nvPr/>
        </p:nvSpPr>
        <p:spPr>
          <a:xfrm>
            <a:off x="3622275" y="5928075"/>
            <a:ext cx="10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Creatinine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g1ab37d35e74_0_63"/>
          <p:cNvSpPr txBox="1"/>
          <p:nvPr/>
        </p:nvSpPr>
        <p:spPr>
          <a:xfrm>
            <a:off x="2725550" y="3938050"/>
            <a:ext cx="10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Platelets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g1ab37d35e74_0_63"/>
          <p:cNvSpPr txBox="1"/>
          <p:nvPr/>
        </p:nvSpPr>
        <p:spPr>
          <a:xfrm>
            <a:off x="5001650" y="1938350"/>
            <a:ext cx="190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0      1      2      3      4 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 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g1ab37d35e74_0_63"/>
          <p:cNvSpPr txBox="1"/>
          <p:nvPr/>
        </p:nvSpPr>
        <p:spPr>
          <a:xfrm>
            <a:off x="8566475" y="2359700"/>
            <a:ext cx="190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0      1      2      3      4 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 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1ab37d35e74_0_63"/>
          <p:cNvSpPr txBox="1"/>
          <p:nvPr/>
        </p:nvSpPr>
        <p:spPr>
          <a:xfrm>
            <a:off x="9167188" y="4750575"/>
            <a:ext cx="190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0      1      2      3      4 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 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g1ab37d35e74_0_63"/>
          <p:cNvSpPr txBox="1"/>
          <p:nvPr/>
        </p:nvSpPr>
        <p:spPr>
          <a:xfrm>
            <a:off x="1831250" y="4338250"/>
            <a:ext cx="190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0      1      2      3      4 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 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g1ab37d35e74_0_63"/>
          <p:cNvSpPr txBox="1"/>
          <p:nvPr/>
        </p:nvSpPr>
        <p:spPr>
          <a:xfrm>
            <a:off x="2964750" y="6297375"/>
            <a:ext cx="190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0      1      2      3      4 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 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g1ab37d35e74_0_63"/>
          <p:cNvSpPr txBox="1"/>
          <p:nvPr/>
        </p:nvSpPr>
        <p:spPr>
          <a:xfrm>
            <a:off x="9408000" y="6297375"/>
            <a:ext cx="190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0      1      2      3      4 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 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g1ab37d35e74_0_63"/>
          <p:cNvSpPr txBox="1"/>
          <p:nvPr/>
        </p:nvSpPr>
        <p:spPr>
          <a:xfrm>
            <a:off x="74375" y="3009150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212121"/>
                </a:solidFill>
                <a:highlight>
                  <a:srgbClr val="F6F6F6"/>
                </a:highlight>
                <a:latin typeface="Cambria"/>
                <a:ea typeface="Cambria"/>
                <a:cs typeface="Cambria"/>
                <a:sym typeface="Cambria"/>
              </a:rPr>
              <a:t>Organ dysfunction can be identified as </a:t>
            </a:r>
            <a:r>
              <a:rPr lang="en-US" sz="1500">
                <a:solidFill>
                  <a:srgbClr val="212121"/>
                </a:solidFill>
                <a:highlight>
                  <a:srgbClr val="FFFF00"/>
                </a:highlight>
                <a:latin typeface="Cambria"/>
                <a:ea typeface="Cambria"/>
                <a:cs typeface="Cambria"/>
                <a:sym typeface="Cambria"/>
              </a:rPr>
              <a:t>an acute change in total SOFA score ≥2 points</a:t>
            </a:r>
            <a:r>
              <a:rPr lang="en-US" sz="1500">
                <a:solidFill>
                  <a:srgbClr val="212121"/>
                </a:solidFill>
                <a:highlight>
                  <a:srgbClr val="F6F6F6"/>
                </a:highlight>
                <a:latin typeface="Cambria"/>
                <a:ea typeface="Cambria"/>
                <a:cs typeface="Cambria"/>
                <a:sym typeface="Cambria"/>
              </a:rPr>
              <a:t> consequent to the infection.</a:t>
            </a:r>
            <a:endParaRPr/>
          </a:p>
        </p:txBody>
      </p:sp>
      <p:sp>
        <p:nvSpPr>
          <p:cNvPr id="223" name="Google Shape;223;g1ab37d35e74_0_63"/>
          <p:cNvSpPr txBox="1"/>
          <p:nvPr/>
        </p:nvSpPr>
        <p:spPr>
          <a:xfrm>
            <a:off x="122875" y="1797150"/>
            <a:ext cx="3000000" cy="1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000"/>
              </a:spcBef>
              <a:spcAft>
                <a:spcPts val="4000"/>
              </a:spcAft>
              <a:buNone/>
            </a:pPr>
            <a:r>
              <a:rPr lang="en-US" sz="1500">
                <a:solidFill>
                  <a:srgbClr val="212121"/>
                </a:solidFill>
                <a:latin typeface="Cambria"/>
                <a:ea typeface="Cambria"/>
                <a:cs typeface="Cambria"/>
                <a:sym typeface="Cambria"/>
              </a:rPr>
              <a:t>Sepsis is defined as life-threatening organ dysfunction caused by a dysregulated host response to infection.</a:t>
            </a:r>
            <a:endParaRPr sz="1500">
              <a:solidFill>
                <a:srgbClr val="21212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ab44797000_0_6"/>
          <p:cNvSpPr txBox="1"/>
          <p:nvPr/>
        </p:nvSpPr>
        <p:spPr>
          <a:xfrm>
            <a:off x="223550" y="290700"/>
            <a:ext cx="3842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333333"/>
                </a:solidFill>
                <a:highlight>
                  <a:srgbClr val="FFFCF0"/>
                </a:highlight>
                <a:latin typeface="Cambria"/>
                <a:ea typeface="Cambria"/>
                <a:cs typeface="Cambria"/>
                <a:sym typeface="Cambria"/>
              </a:rPr>
              <a:t>S</a:t>
            </a:r>
            <a:r>
              <a:rPr lang="en-US" sz="3000">
                <a:solidFill>
                  <a:srgbClr val="333333"/>
                </a:solidFill>
                <a:highlight>
                  <a:srgbClr val="FFFCF0"/>
                </a:highlight>
                <a:latin typeface="Cambria"/>
                <a:ea typeface="Cambria"/>
                <a:cs typeface="Cambria"/>
                <a:sym typeface="Cambria"/>
              </a:rPr>
              <a:t>equential </a:t>
            </a:r>
            <a:r>
              <a:rPr lang="en-US" sz="2100">
                <a:solidFill>
                  <a:srgbClr val="333333"/>
                </a:solidFill>
                <a:highlight>
                  <a:srgbClr val="FFFCF0"/>
                </a:highlight>
                <a:latin typeface="Cambria"/>
                <a:ea typeface="Cambria"/>
                <a:cs typeface="Cambria"/>
                <a:sym typeface="Cambria"/>
              </a:rPr>
              <a:t>[Sepsis-Related]</a:t>
            </a:r>
            <a:r>
              <a:rPr lang="en-US" sz="3000">
                <a:solidFill>
                  <a:srgbClr val="333333"/>
                </a:solidFill>
                <a:highlight>
                  <a:srgbClr val="FFFCF0"/>
                </a:highlight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b="1" lang="en-US" sz="3000">
                <a:solidFill>
                  <a:srgbClr val="333333"/>
                </a:solidFill>
                <a:highlight>
                  <a:srgbClr val="FFFCF0"/>
                </a:highlight>
                <a:latin typeface="Cambria"/>
                <a:ea typeface="Cambria"/>
                <a:cs typeface="Cambria"/>
                <a:sym typeface="Cambria"/>
              </a:rPr>
              <a:t>O</a:t>
            </a:r>
            <a:r>
              <a:rPr lang="en-US" sz="3000">
                <a:solidFill>
                  <a:srgbClr val="333333"/>
                </a:solidFill>
                <a:highlight>
                  <a:srgbClr val="FFFCF0"/>
                </a:highlight>
                <a:latin typeface="Cambria"/>
                <a:ea typeface="Cambria"/>
                <a:cs typeface="Cambria"/>
                <a:sym typeface="Cambria"/>
              </a:rPr>
              <a:t>rgan </a:t>
            </a:r>
            <a:r>
              <a:rPr b="1" lang="en-US" sz="3000">
                <a:solidFill>
                  <a:srgbClr val="333333"/>
                </a:solidFill>
                <a:highlight>
                  <a:srgbClr val="FFFCF0"/>
                </a:highlight>
                <a:latin typeface="Cambria"/>
                <a:ea typeface="Cambria"/>
                <a:cs typeface="Cambria"/>
                <a:sym typeface="Cambria"/>
              </a:rPr>
              <a:t>F</a:t>
            </a:r>
            <a:r>
              <a:rPr lang="en-US" sz="3000">
                <a:solidFill>
                  <a:srgbClr val="333333"/>
                </a:solidFill>
                <a:highlight>
                  <a:srgbClr val="FFFCF0"/>
                </a:highlight>
                <a:latin typeface="Cambria"/>
                <a:ea typeface="Cambria"/>
                <a:cs typeface="Cambria"/>
                <a:sym typeface="Cambria"/>
              </a:rPr>
              <a:t>ailure </a:t>
            </a:r>
            <a:r>
              <a:rPr b="1" lang="en-US" sz="3000">
                <a:solidFill>
                  <a:srgbClr val="333333"/>
                </a:solidFill>
                <a:highlight>
                  <a:srgbClr val="FFFCF0"/>
                </a:highlight>
                <a:latin typeface="Cambria"/>
                <a:ea typeface="Cambria"/>
                <a:cs typeface="Cambria"/>
                <a:sym typeface="Cambria"/>
              </a:rPr>
              <a:t>A</a:t>
            </a:r>
            <a:r>
              <a:rPr lang="en-US" sz="3000">
                <a:solidFill>
                  <a:srgbClr val="333333"/>
                </a:solidFill>
                <a:highlight>
                  <a:srgbClr val="FFFCF0"/>
                </a:highlight>
                <a:latin typeface="Cambria"/>
                <a:ea typeface="Cambria"/>
                <a:cs typeface="Cambria"/>
                <a:sym typeface="Cambria"/>
              </a:rPr>
              <a:t>ssessment </a:t>
            </a:r>
            <a:r>
              <a:rPr i="1" lang="en-US" sz="3000">
                <a:solidFill>
                  <a:srgbClr val="333333"/>
                </a:solidFill>
                <a:highlight>
                  <a:srgbClr val="FFFCF0"/>
                </a:highlight>
                <a:latin typeface="Cambria"/>
                <a:ea typeface="Cambria"/>
                <a:cs typeface="Cambria"/>
                <a:sym typeface="Cambria"/>
              </a:rPr>
              <a:t>Score</a:t>
            </a:r>
            <a:endParaRPr i="1" sz="3200"/>
          </a:p>
        </p:txBody>
      </p:sp>
      <p:pic>
        <p:nvPicPr>
          <p:cNvPr id="230" name="Google Shape;230;g1ab44797000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4850" y="68951"/>
            <a:ext cx="1521100" cy="138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1ab44797000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5050" y="562304"/>
            <a:ext cx="1352934" cy="14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1ab44797000_0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59200" y="3187363"/>
            <a:ext cx="1320375" cy="13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1ab44797000_0_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89525" y="5115426"/>
            <a:ext cx="2008154" cy="13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1ab44797000_0_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6400" y="5278679"/>
            <a:ext cx="1690725" cy="127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1ab44797000_0_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78225" y="3663550"/>
            <a:ext cx="898180" cy="127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1ab44797000_0_6"/>
          <p:cNvSpPr txBox="1"/>
          <p:nvPr/>
        </p:nvSpPr>
        <p:spPr>
          <a:xfrm>
            <a:off x="4869152" y="1562925"/>
            <a:ext cx="216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Glasgow Coma Scale (GCS)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1ab44797000_0_6"/>
          <p:cNvSpPr txBox="1"/>
          <p:nvPr/>
        </p:nvSpPr>
        <p:spPr>
          <a:xfrm>
            <a:off x="8345050" y="2002375"/>
            <a:ext cx="248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Mean Arterial Pressure (MAP)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g1ab44797000_0_6"/>
          <p:cNvSpPr txBox="1"/>
          <p:nvPr/>
        </p:nvSpPr>
        <p:spPr>
          <a:xfrm>
            <a:off x="9614337" y="4497275"/>
            <a:ext cx="10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PaO2/FIO2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g1ab44797000_0_6"/>
          <p:cNvSpPr txBox="1"/>
          <p:nvPr/>
        </p:nvSpPr>
        <p:spPr>
          <a:xfrm>
            <a:off x="8687887" y="6328275"/>
            <a:ext cx="10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Bilirubin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ab44797000_0_6"/>
          <p:cNvSpPr txBox="1"/>
          <p:nvPr/>
        </p:nvSpPr>
        <p:spPr>
          <a:xfrm>
            <a:off x="3622275" y="5928075"/>
            <a:ext cx="10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Creatinine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g1ab44797000_0_6"/>
          <p:cNvSpPr txBox="1"/>
          <p:nvPr/>
        </p:nvSpPr>
        <p:spPr>
          <a:xfrm>
            <a:off x="2725550" y="3938050"/>
            <a:ext cx="10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Platelets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g1ab44797000_0_6"/>
          <p:cNvSpPr txBox="1"/>
          <p:nvPr/>
        </p:nvSpPr>
        <p:spPr>
          <a:xfrm>
            <a:off x="5001650" y="1938350"/>
            <a:ext cx="190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0      1      2      3      4 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 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g1ab44797000_0_6"/>
          <p:cNvSpPr txBox="1"/>
          <p:nvPr/>
        </p:nvSpPr>
        <p:spPr>
          <a:xfrm>
            <a:off x="8566475" y="2359700"/>
            <a:ext cx="190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0      1      2      3      4 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 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g1ab44797000_0_6"/>
          <p:cNvSpPr txBox="1"/>
          <p:nvPr/>
        </p:nvSpPr>
        <p:spPr>
          <a:xfrm>
            <a:off x="9167188" y="4750575"/>
            <a:ext cx="190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0      1      2      3      4 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 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1ab44797000_0_6"/>
          <p:cNvSpPr txBox="1"/>
          <p:nvPr/>
        </p:nvSpPr>
        <p:spPr>
          <a:xfrm>
            <a:off x="1831250" y="4338250"/>
            <a:ext cx="190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0      1      2      3      4 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 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1ab44797000_0_6"/>
          <p:cNvSpPr txBox="1"/>
          <p:nvPr/>
        </p:nvSpPr>
        <p:spPr>
          <a:xfrm>
            <a:off x="2964750" y="6297375"/>
            <a:ext cx="190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0      1      2      3      4 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 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1ab44797000_0_6"/>
          <p:cNvSpPr txBox="1"/>
          <p:nvPr/>
        </p:nvSpPr>
        <p:spPr>
          <a:xfrm>
            <a:off x="9408000" y="6297375"/>
            <a:ext cx="190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0      1      2      3      4 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 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g1ab44797000_0_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326" y="1679248"/>
            <a:ext cx="2289225" cy="22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1ab44797000_0_6"/>
          <p:cNvSpPr txBox="1"/>
          <p:nvPr/>
        </p:nvSpPr>
        <p:spPr>
          <a:xfrm>
            <a:off x="354538" y="3817175"/>
            <a:ext cx="169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https://t.ly/Zt5E</a:t>
            </a:r>
            <a:endParaRPr b="1"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ada5bc353d_0_0"/>
          <p:cNvSpPr txBox="1"/>
          <p:nvPr/>
        </p:nvSpPr>
        <p:spPr>
          <a:xfrm>
            <a:off x="223550" y="290700"/>
            <a:ext cx="3842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333333"/>
                </a:solidFill>
                <a:highlight>
                  <a:srgbClr val="FFFCF0"/>
                </a:highlight>
                <a:latin typeface="Cambria"/>
                <a:ea typeface="Cambria"/>
                <a:cs typeface="Cambria"/>
                <a:sym typeface="Cambria"/>
              </a:rPr>
              <a:t>S</a:t>
            </a:r>
            <a:r>
              <a:rPr lang="en-US" sz="3000">
                <a:solidFill>
                  <a:srgbClr val="333333"/>
                </a:solidFill>
                <a:highlight>
                  <a:srgbClr val="FFFCF0"/>
                </a:highlight>
                <a:latin typeface="Cambria"/>
                <a:ea typeface="Cambria"/>
                <a:cs typeface="Cambria"/>
                <a:sym typeface="Cambria"/>
              </a:rPr>
              <a:t>equential </a:t>
            </a:r>
            <a:r>
              <a:rPr lang="en-US" sz="2100">
                <a:solidFill>
                  <a:srgbClr val="333333"/>
                </a:solidFill>
                <a:highlight>
                  <a:srgbClr val="FFFCF0"/>
                </a:highlight>
                <a:latin typeface="Cambria"/>
                <a:ea typeface="Cambria"/>
                <a:cs typeface="Cambria"/>
                <a:sym typeface="Cambria"/>
              </a:rPr>
              <a:t>[Sepsis-Related]</a:t>
            </a:r>
            <a:r>
              <a:rPr lang="en-US" sz="3000">
                <a:solidFill>
                  <a:srgbClr val="333333"/>
                </a:solidFill>
                <a:highlight>
                  <a:srgbClr val="FFFCF0"/>
                </a:highlight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b="1" lang="en-US" sz="3000">
                <a:solidFill>
                  <a:srgbClr val="333333"/>
                </a:solidFill>
                <a:highlight>
                  <a:srgbClr val="FFFCF0"/>
                </a:highlight>
                <a:latin typeface="Cambria"/>
                <a:ea typeface="Cambria"/>
                <a:cs typeface="Cambria"/>
                <a:sym typeface="Cambria"/>
              </a:rPr>
              <a:t>O</a:t>
            </a:r>
            <a:r>
              <a:rPr lang="en-US" sz="3000">
                <a:solidFill>
                  <a:srgbClr val="333333"/>
                </a:solidFill>
                <a:highlight>
                  <a:srgbClr val="FFFCF0"/>
                </a:highlight>
                <a:latin typeface="Cambria"/>
                <a:ea typeface="Cambria"/>
                <a:cs typeface="Cambria"/>
                <a:sym typeface="Cambria"/>
              </a:rPr>
              <a:t>rgan </a:t>
            </a:r>
            <a:r>
              <a:rPr b="1" lang="en-US" sz="3000">
                <a:solidFill>
                  <a:srgbClr val="333333"/>
                </a:solidFill>
                <a:highlight>
                  <a:srgbClr val="FFFCF0"/>
                </a:highlight>
                <a:latin typeface="Cambria"/>
                <a:ea typeface="Cambria"/>
                <a:cs typeface="Cambria"/>
                <a:sym typeface="Cambria"/>
              </a:rPr>
              <a:t>F</a:t>
            </a:r>
            <a:r>
              <a:rPr lang="en-US" sz="3000">
                <a:solidFill>
                  <a:srgbClr val="333333"/>
                </a:solidFill>
                <a:highlight>
                  <a:srgbClr val="FFFCF0"/>
                </a:highlight>
                <a:latin typeface="Cambria"/>
                <a:ea typeface="Cambria"/>
                <a:cs typeface="Cambria"/>
                <a:sym typeface="Cambria"/>
              </a:rPr>
              <a:t>ailure </a:t>
            </a:r>
            <a:r>
              <a:rPr b="1" lang="en-US" sz="3000">
                <a:solidFill>
                  <a:srgbClr val="333333"/>
                </a:solidFill>
                <a:highlight>
                  <a:srgbClr val="FFFCF0"/>
                </a:highlight>
                <a:latin typeface="Cambria"/>
                <a:ea typeface="Cambria"/>
                <a:cs typeface="Cambria"/>
                <a:sym typeface="Cambria"/>
              </a:rPr>
              <a:t>A</a:t>
            </a:r>
            <a:r>
              <a:rPr lang="en-US" sz="3000">
                <a:solidFill>
                  <a:srgbClr val="333333"/>
                </a:solidFill>
                <a:highlight>
                  <a:srgbClr val="FFFCF0"/>
                </a:highlight>
                <a:latin typeface="Cambria"/>
                <a:ea typeface="Cambria"/>
                <a:cs typeface="Cambria"/>
                <a:sym typeface="Cambria"/>
              </a:rPr>
              <a:t>ssessment </a:t>
            </a:r>
            <a:r>
              <a:rPr i="1" lang="en-US" sz="3000">
                <a:solidFill>
                  <a:srgbClr val="333333"/>
                </a:solidFill>
                <a:highlight>
                  <a:srgbClr val="FFFCF0"/>
                </a:highlight>
                <a:latin typeface="Cambria"/>
                <a:ea typeface="Cambria"/>
                <a:cs typeface="Cambria"/>
                <a:sym typeface="Cambria"/>
              </a:rPr>
              <a:t>Score</a:t>
            </a:r>
            <a:endParaRPr i="1" sz="3200"/>
          </a:p>
        </p:txBody>
      </p:sp>
      <p:pic>
        <p:nvPicPr>
          <p:cNvPr id="256" name="Google Shape;256;g1ada5bc353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4850" y="68951"/>
            <a:ext cx="1521100" cy="138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1ada5bc353d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5050" y="562304"/>
            <a:ext cx="1352934" cy="14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1ada5bc353d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59200" y="3187363"/>
            <a:ext cx="1320375" cy="13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1ada5bc353d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89525" y="5115426"/>
            <a:ext cx="2008154" cy="13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1ada5bc353d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6400" y="5278679"/>
            <a:ext cx="1690725" cy="127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1ada5bc353d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78225" y="3663550"/>
            <a:ext cx="898180" cy="127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ada5bc353d_0_0"/>
          <p:cNvSpPr txBox="1"/>
          <p:nvPr/>
        </p:nvSpPr>
        <p:spPr>
          <a:xfrm>
            <a:off x="4869152" y="1562925"/>
            <a:ext cx="216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Glasgow Coma Scale (GCS)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g1ada5bc353d_0_0"/>
          <p:cNvSpPr txBox="1"/>
          <p:nvPr/>
        </p:nvSpPr>
        <p:spPr>
          <a:xfrm>
            <a:off x="8345050" y="2002375"/>
            <a:ext cx="248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Mean Arterial Pressure (MAP)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1ada5bc353d_0_0"/>
          <p:cNvSpPr txBox="1"/>
          <p:nvPr/>
        </p:nvSpPr>
        <p:spPr>
          <a:xfrm>
            <a:off x="9614337" y="4497275"/>
            <a:ext cx="10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PaO2/FIO2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g1ada5bc353d_0_0"/>
          <p:cNvSpPr txBox="1"/>
          <p:nvPr/>
        </p:nvSpPr>
        <p:spPr>
          <a:xfrm>
            <a:off x="8687887" y="6328275"/>
            <a:ext cx="10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Bilirubin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g1ada5bc353d_0_0"/>
          <p:cNvSpPr txBox="1"/>
          <p:nvPr/>
        </p:nvSpPr>
        <p:spPr>
          <a:xfrm>
            <a:off x="3622275" y="5928075"/>
            <a:ext cx="10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Creatinine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1ada5bc353d_0_0"/>
          <p:cNvSpPr txBox="1"/>
          <p:nvPr/>
        </p:nvSpPr>
        <p:spPr>
          <a:xfrm>
            <a:off x="2725550" y="3938050"/>
            <a:ext cx="10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Platelets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ada5bc353d_0_0"/>
          <p:cNvSpPr txBox="1"/>
          <p:nvPr/>
        </p:nvSpPr>
        <p:spPr>
          <a:xfrm>
            <a:off x="5001650" y="1938350"/>
            <a:ext cx="190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0      1      2      3      4 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 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g1ada5bc353d_0_0"/>
          <p:cNvSpPr txBox="1"/>
          <p:nvPr/>
        </p:nvSpPr>
        <p:spPr>
          <a:xfrm>
            <a:off x="8566475" y="2359700"/>
            <a:ext cx="190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0      1      2      3      4 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 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g1ada5bc353d_0_0"/>
          <p:cNvSpPr txBox="1"/>
          <p:nvPr/>
        </p:nvSpPr>
        <p:spPr>
          <a:xfrm>
            <a:off x="9167188" y="4750575"/>
            <a:ext cx="190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0      1      2      3      4 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 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g1ada5bc353d_0_0"/>
          <p:cNvSpPr txBox="1"/>
          <p:nvPr/>
        </p:nvSpPr>
        <p:spPr>
          <a:xfrm>
            <a:off x="1831250" y="4338250"/>
            <a:ext cx="190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0      1      2      3      4 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 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g1ada5bc353d_0_0"/>
          <p:cNvSpPr txBox="1"/>
          <p:nvPr/>
        </p:nvSpPr>
        <p:spPr>
          <a:xfrm>
            <a:off x="2964750" y="6297375"/>
            <a:ext cx="190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0      1      2      3      4 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 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g1ada5bc353d_0_0"/>
          <p:cNvSpPr txBox="1"/>
          <p:nvPr/>
        </p:nvSpPr>
        <p:spPr>
          <a:xfrm>
            <a:off x="9408000" y="6297375"/>
            <a:ext cx="190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0      1      2      3      4 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 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" name="Google Shape;274;g1ada5bc353d_0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326" y="1679248"/>
            <a:ext cx="2289225" cy="22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1ada5bc353d_0_0"/>
          <p:cNvSpPr txBox="1"/>
          <p:nvPr/>
        </p:nvSpPr>
        <p:spPr>
          <a:xfrm>
            <a:off x="354538" y="3817175"/>
            <a:ext cx="169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https://t.ly/Zt5E</a:t>
            </a:r>
            <a:endParaRPr b="1" sz="1800"/>
          </a:p>
        </p:txBody>
      </p:sp>
      <p:sp>
        <p:nvSpPr>
          <p:cNvPr id="276" name="Google Shape;276;g1ada5bc353d_0_0"/>
          <p:cNvSpPr txBox="1"/>
          <p:nvPr/>
        </p:nvSpPr>
        <p:spPr>
          <a:xfrm>
            <a:off x="4762025" y="3215275"/>
            <a:ext cx="4167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Apply this and explore the domain to derive smart relevant features</a:t>
            </a:r>
            <a:endParaRPr b="1" sz="21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g1ab44797000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1050" y="72775"/>
            <a:ext cx="6504349" cy="654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3703" y="68580"/>
            <a:ext cx="9551478" cy="6429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3703" y="68580"/>
            <a:ext cx="9551478" cy="6429809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9"/>
          <p:cNvSpPr/>
          <p:nvPr/>
        </p:nvSpPr>
        <p:spPr>
          <a:xfrm>
            <a:off x="1739788" y="671639"/>
            <a:ext cx="9038509" cy="306688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9"/>
          <p:cNvSpPr/>
          <p:nvPr/>
        </p:nvSpPr>
        <p:spPr>
          <a:xfrm>
            <a:off x="1413703" y="5687353"/>
            <a:ext cx="9737122" cy="87528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9"/>
          <p:cNvSpPr/>
          <p:nvPr/>
        </p:nvSpPr>
        <p:spPr>
          <a:xfrm>
            <a:off x="7068687" y="169743"/>
            <a:ext cx="3038265" cy="87528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9"/>
          <p:cNvSpPr/>
          <p:nvPr/>
        </p:nvSpPr>
        <p:spPr>
          <a:xfrm>
            <a:off x="2348247" y="68580"/>
            <a:ext cx="3038265" cy="87528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9"/>
          <p:cNvSpPr/>
          <p:nvPr/>
        </p:nvSpPr>
        <p:spPr>
          <a:xfrm>
            <a:off x="2767476" y="2991356"/>
            <a:ext cx="2010577" cy="87528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9"/>
          <p:cNvSpPr/>
          <p:nvPr/>
        </p:nvSpPr>
        <p:spPr>
          <a:xfrm>
            <a:off x="4788863" y="3480047"/>
            <a:ext cx="2055169" cy="32253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9"/>
          <p:cNvSpPr/>
          <p:nvPr/>
        </p:nvSpPr>
        <p:spPr>
          <a:xfrm>
            <a:off x="7560234" y="3544109"/>
            <a:ext cx="2055169" cy="32253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0" name="Google Shape;300;p9"/>
          <p:cNvCxnSpPr/>
          <p:nvPr/>
        </p:nvCxnSpPr>
        <p:spPr>
          <a:xfrm flipH="1">
            <a:off x="4102662" y="671639"/>
            <a:ext cx="2156380" cy="319500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01" name="Google Shape;301;p9"/>
          <p:cNvCxnSpPr>
            <a:stCxn id="293" idx="0"/>
          </p:cNvCxnSpPr>
          <p:nvPr/>
        </p:nvCxnSpPr>
        <p:spPr>
          <a:xfrm>
            <a:off x="6259043" y="671639"/>
            <a:ext cx="2885400" cy="3130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02" name="Google Shape;302;p9"/>
          <p:cNvCxnSpPr>
            <a:stCxn id="293" idx="0"/>
          </p:cNvCxnSpPr>
          <p:nvPr/>
        </p:nvCxnSpPr>
        <p:spPr>
          <a:xfrm>
            <a:off x="6259043" y="671639"/>
            <a:ext cx="1535400" cy="3195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03" name="Google Shape;303;p9"/>
          <p:cNvCxnSpPr>
            <a:stCxn id="293" idx="0"/>
          </p:cNvCxnSpPr>
          <p:nvPr/>
        </p:nvCxnSpPr>
        <p:spPr>
          <a:xfrm flipH="1">
            <a:off x="6079343" y="671639"/>
            <a:ext cx="179700" cy="3066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04" name="Google Shape;304;p9"/>
          <p:cNvSpPr/>
          <p:nvPr/>
        </p:nvSpPr>
        <p:spPr>
          <a:xfrm>
            <a:off x="861209" y="129574"/>
            <a:ext cx="1930058" cy="1084130"/>
          </a:xfrm>
          <a:prstGeom prst="wedgeRoundRectCallout">
            <a:avLst>
              <a:gd fmla="val 183921" name="adj1"/>
              <a:gd fmla="val -22963" name="adj2"/>
              <a:gd fmla="val 16667" name="adj3"/>
            </a:avLst>
          </a:prstGeom>
          <a:solidFill>
            <a:schemeClr val="lt1"/>
          </a:solidFill>
          <a:ln cap="flat" cmpd="sng" w="381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Stuff produced by bacteria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3703" y="68580"/>
            <a:ext cx="9551478" cy="642980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0"/>
          <p:cNvSpPr/>
          <p:nvPr/>
        </p:nvSpPr>
        <p:spPr>
          <a:xfrm>
            <a:off x="1739788" y="671639"/>
            <a:ext cx="9038509" cy="306688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0"/>
          <p:cNvSpPr/>
          <p:nvPr/>
        </p:nvSpPr>
        <p:spPr>
          <a:xfrm>
            <a:off x="1413703" y="5687353"/>
            <a:ext cx="9737122" cy="87528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0"/>
          <p:cNvSpPr/>
          <p:nvPr/>
        </p:nvSpPr>
        <p:spPr>
          <a:xfrm>
            <a:off x="7068687" y="169743"/>
            <a:ext cx="3038265" cy="87528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0"/>
          <p:cNvSpPr/>
          <p:nvPr/>
        </p:nvSpPr>
        <p:spPr>
          <a:xfrm>
            <a:off x="2348247" y="68580"/>
            <a:ext cx="3038265" cy="87528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0"/>
          <p:cNvSpPr/>
          <p:nvPr/>
        </p:nvSpPr>
        <p:spPr>
          <a:xfrm>
            <a:off x="2767476" y="2991356"/>
            <a:ext cx="2010577" cy="87528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0"/>
          <p:cNvSpPr/>
          <p:nvPr/>
        </p:nvSpPr>
        <p:spPr>
          <a:xfrm>
            <a:off x="4788863" y="3480047"/>
            <a:ext cx="2055169" cy="32253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0"/>
          <p:cNvSpPr/>
          <p:nvPr/>
        </p:nvSpPr>
        <p:spPr>
          <a:xfrm>
            <a:off x="7560234" y="3544109"/>
            <a:ext cx="2055169" cy="32253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7" name="Google Shape;317;p10"/>
          <p:cNvCxnSpPr/>
          <p:nvPr/>
        </p:nvCxnSpPr>
        <p:spPr>
          <a:xfrm flipH="1">
            <a:off x="4102662" y="671639"/>
            <a:ext cx="2156380" cy="319500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18" name="Google Shape;318;p10"/>
          <p:cNvCxnSpPr>
            <a:stCxn id="310" idx="0"/>
          </p:cNvCxnSpPr>
          <p:nvPr/>
        </p:nvCxnSpPr>
        <p:spPr>
          <a:xfrm>
            <a:off x="6259043" y="671639"/>
            <a:ext cx="2885400" cy="3130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19" name="Google Shape;319;p10"/>
          <p:cNvCxnSpPr>
            <a:stCxn id="310" idx="0"/>
          </p:cNvCxnSpPr>
          <p:nvPr/>
        </p:nvCxnSpPr>
        <p:spPr>
          <a:xfrm>
            <a:off x="6259043" y="671639"/>
            <a:ext cx="1535400" cy="3195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20" name="Google Shape;320;p10"/>
          <p:cNvCxnSpPr>
            <a:stCxn id="310" idx="0"/>
          </p:cNvCxnSpPr>
          <p:nvPr/>
        </p:nvCxnSpPr>
        <p:spPr>
          <a:xfrm flipH="1">
            <a:off x="6079343" y="671639"/>
            <a:ext cx="179700" cy="3066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21" name="Google Shape;321;p10"/>
          <p:cNvSpPr/>
          <p:nvPr/>
        </p:nvSpPr>
        <p:spPr>
          <a:xfrm>
            <a:off x="1286053" y="2612379"/>
            <a:ext cx="1930058" cy="1084130"/>
          </a:xfrm>
          <a:prstGeom prst="wedgeRoundRectCallout">
            <a:avLst>
              <a:gd fmla="val 86232" name="adj1"/>
              <a:gd fmla="val 59888" name="adj2"/>
              <a:gd fmla="val 16667" name="adj3"/>
            </a:avLst>
          </a:prstGeom>
          <a:solidFill>
            <a:schemeClr val="lt1"/>
          </a:solidFill>
          <a:ln cap="flat" cmpd="sng" w="381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Innumerable tiny clots in smaller blood vessels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3703" y="68580"/>
            <a:ext cx="9551478" cy="6429809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1"/>
          <p:cNvSpPr/>
          <p:nvPr/>
        </p:nvSpPr>
        <p:spPr>
          <a:xfrm>
            <a:off x="1739788" y="671639"/>
            <a:ext cx="9038509" cy="306688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11"/>
          <p:cNvSpPr/>
          <p:nvPr/>
        </p:nvSpPr>
        <p:spPr>
          <a:xfrm>
            <a:off x="1413703" y="5687353"/>
            <a:ext cx="9737122" cy="87528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1"/>
          <p:cNvSpPr/>
          <p:nvPr/>
        </p:nvSpPr>
        <p:spPr>
          <a:xfrm>
            <a:off x="7068687" y="169743"/>
            <a:ext cx="3038265" cy="87528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1"/>
          <p:cNvSpPr/>
          <p:nvPr/>
        </p:nvSpPr>
        <p:spPr>
          <a:xfrm>
            <a:off x="2348247" y="68580"/>
            <a:ext cx="3038265" cy="87528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1"/>
          <p:cNvSpPr/>
          <p:nvPr/>
        </p:nvSpPr>
        <p:spPr>
          <a:xfrm>
            <a:off x="2767476" y="2991356"/>
            <a:ext cx="2010577" cy="87528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1"/>
          <p:cNvSpPr/>
          <p:nvPr/>
        </p:nvSpPr>
        <p:spPr>
          <a:xfrm>
            <a:off x="4788863" y="3480047"/>
            <a:ext cx="2055169" cy="32253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11"/>
          <p:cNvSpPr/>
          <p:nvPr/>
        </p:nvSpPr>
        <p:spPr>
          <a:xfrm>
            <a:off x="7560234" y="3544109"/>
            <a:ext cx="2055169" cy="32253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4" name="Google Shape;334;p11"/>
          <p:cNvCxnSpPr/>
          <p:nvPr/>
        </p:nvCxnSpPr>
        <p:spPr>
          <a:xfrm flipH="1">
            <a:off x="4102662" y="671639"/>
            <a:ext cx="2156380" cy="319500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35" name="Google Shape;335;p11"/>
          <p:cNvCxnSpPr>
            <a:stCxn id="327" idx="0"/>
          </p:cNvCxnSpPr>
          <p:nvPr/>
        </p:nvCxnSpPr>
        <p:spPr>
          <a:xfrm>
            <a:off x="6259043" y="671639"/>
            <a:ext cx="2885400" cy="3130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36" name="Google Shape;336;p11"/>
          <p:cNvCxnSpPr>
            <a:stCxn id="327" idx="0"/>
          </p:cNvCxnSpPr>
          <p:nvPr/>
        </p:nvCxnSpPr>
        <p:spPr>
          <a:xfrm>
            <a:off x="6259043" y="671639"/>
            <a:ext cx="1535400" cy="3195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37" name="Google Shape;337;p11"/>
          <p:cNvCxnSpPr>
            <a:stCxn id="327" idx="0"/>
          </p:cNvCxnSpPr>
          <p:nvPr/>
        </p:nvCxnSpPr>
        <p:spPr>
          <a:xfrm flipH="1">
            <a:off x="6079343" y="671639"/>
            <a:ext cx="179700" cy="3066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38" name="Google Shape;338;p11"/>
          <p:cNvSpPr/>
          <p:nvPr/>
        </p:nvSpPr>
        <p:spPr>
          <a:xfrm>
            <a:off x="97872" y="4013319"/>
            <a:ext cx="1930058" cy="1084130"/>
          </a:xfrm>
          <a:prstGeom prst="wedgeRoundRectCallout">
            <a:avLst>
              <a:gd fmla="val 113903" name="adj1"/>
              <a:gd fmla="val 28539" name="adj2"/>
              <a:gd fmla="val 16667" name="adj3"/>
            </a:avLst>
          </a:prstGeom>
          <a:solidFill>
            <a:schemeClr val="lt1"/>
          </a:solidFill>
          <a:ln cap="flat" cmpd="sng" w="381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leads to loss of blood supply to the organs</a:t>
            </a:r>
            <a:endParaRPr/>
          </a:p>
        </p:txBody>
      </p:sp>
      <p:sp>
        <p:nvSpPr>
          <p:cNvPr id="339" name="Google Shape;339;p11"/>
          <p:cNvSpPr/>
          <p:nvPr/>
        </p:nvSpPr>
        <p:spPr>
          <a:xfrm>
            <a:off x="1286053" y="2612379"/>
            <a:ext cx="1930058" cy="1084130"/>
          </a:xfrm>
          <a:prstGeom prst="wedgeRoundRectCallout">
            <a:avLst>
              <a:gd fmla="val 86232" name="adj1"/>
              <a:gd fmla="val 59888" name="adj2"/>
              <a:gd fmla="val 16667" name="adj3"/>
            </a:avLst>
          </a:prstGeom>
          <a:solidFill>
            <a:schemeClr val="lt1"/>
          </a:solidFill>
          <a:ln cap="flat" cmpd="sng" w="381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Innumerable tiny clots in smaller blood vessels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3703" y="68580"/>
            <a:ext cx="9551478" cy="6429809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12"/>
          <p:cNvSpPr/>
          <p:nvPr/>
        </p:nvSpPr>
        <p:spPr>
          <a:xfrm>
            <a:off x="1739788" y="671639"/>
            <a:ext cx="9038509" cy="306688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2"/>
          <p:cNvSpPr/>
          <p:nvPr/>
        </p:nvSpPr>
        <p:spPr>
          <a:xfrm>
            <a:off x="1413703" y="5687353"/>
            <a:ext cx="9737122" cy="87528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12"/>
          <p:cNvSpPr/>
          <p:nvPr/>
        </p:nvSpPr>
        <p:spPr>
          <a:xfrm>
            <a:off x="7068687" y="169743"/>
            <a:ext cx="3038265" cy="87528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12"/>
          <p:cNvSpPr/>
          <p:nvPr/>
        </p:nvSpPr>
        <p:spPr>
          <a:xfrm>
            <a:off x="2348247" y="68580"/>
            <a:ext cx="3038265" cy="87528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12"/>
          <p:cNvSpPr/>
          <p:nvPr/>
        </p:nvSpPr>
        <p:spPr>
          <a:xfrm>
            <a:off x="2767476" y="2991356"/>
            <a:ext cx="2010577" cy="87528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12"/>
          <p:cNvSpPr/>
          <p:nvPr/>
        </p:nvSpPr>
        <p:spPr>
          <a:xfrm>
            <a:off x="4788863" y="3480047"/>
            <a:ext cx="2055169" cy="32253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12"/>
          <p:cNvSpPr/>
          <p:nvPr/>
        </p:nvSpPr>
        <p:spPr>
          <a:xfrm>
            <a:off x="7560234" y="3544109"/>
            <a:ext cx="2055169" cy="32253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2" name="Google Shape;352;p12"/>
          <p:cNvCxnSpPr/>
          <p:nvPr/>
        </p:nvCxnSpPr>
        <p:spPr>
          <a:xfrm flipH="1">
            <a:off x="4102662" y="671639"/>
            <a:ext cx="2156380" cy="319500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53" name="Google Shape;353;p12"/>
          <p:cNvCxnSpPr>
            <a:stCxn id="345" idx="0"/>
          </p:cNvCxnSpPr>
          <p:nvPr/>
        </p:nvCxnSpPr>
        <p:spPr>
          <a:xfrm>
            <a:off x="6259043" y="671639"/>
            <a:ext cx="2885400" cy="3130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54" name="Google Shape;354;p12"/>
          <p:cNvCxnSpPr>
            <a:stCxn id="345" idx="0"/>
          </p:cNvCxnSpPr>
          <p:nvPr/>
        </p:nvCxnSpPr>
        <p:spPr>
          <a:xfrm>
            <a:off x="6259043" y="671639"/>
            <a:ext cx="1535400" cy="3195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55" name="Google Shape;355;p12"/>
          <p:cNvCxnSpPr>
            <a:stCxn id="345" idx="0"/>
          </p:cNvCxnSpPr>
          <p:nvPr/>
        </p:nvCxnSpPr>
        <p:spPr>
          <a:xfrm flipH="1">
            <a:off x="6079343" y="671639"/>
            <a:ext cx="179700" cy="3066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56" name="Google Shape;356;p12"/>
          <p:cNvSpPr/>
          <p:nvPr/>
        </p:nvSpPr>
        <p:spPr>
          <a:xfrm>
            <a:off x="97872" y="4013319"/>
            <a:ext cx="1930058" cy="1084130"/>
          </a:xfrm>
          <a:prstGeom prst="wedgeRoundRectCallout">
            <a:avLst>
              <a:gd fmla="val 113903" name="adj1"/>
              <a:gd fmla="val 28539" name="adj2"/>
              <a:gd fmla="val 16667" name="adj3"/>
            </a:avLst>
          </a:prstGeom>
          <a:solidFill>
            <a:schemeClr val="lt1"/>
          </a:solidFill>
          <a:ln cap="flat" cmpd="sng" w="381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leads to loss of blood supply to the organs</a:t>
            </a:r>
            <a:endParaRPr/>
          </a:p>
        </p:txBody>
      </p:sp>
      <p:sp>
        <p:nvSpPr>
          <p:cNvPr id="357" name="Google Shape;357;p12"/>
          <p:cNvSpPr/>
          <p:nvPr/>
        </p:nvSpPr>
        <p:spPr>
          <a:xfrm>
            <a:off x="1286053" y="2612379"/>
            <a:ext cx="1930058" cy="1084130"/>
          </a:xfrm>
          <a:prstGeom prst="wedgeRoundRectCallout">
            <a:avLst>
              <a:gd fmla="val 86232" name="adj1"/>
              <a:gd fmla="val 59888" name="adj2"/>
              <a:gd fmla="val 16667" name="adj3"/>
            </a:avLst>
          </a:prstGeom>
          <a:solidFill>
            <a:schemeClr val="lt1"/>
          </a:solidFill>
          <a:ln cap="flat" cmpd="sng" w="381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Innumerable tiny clots in smaller blood vessels </a:t>
            </a:r>
            <a:endParaRPr/>
          </a:p>
        </p:txBody>
      </p:sp>
      <p:sp>
        <p:nvSpPr>
          <p:cNvPr id="358" name="Google Shape;358;p12"/>
          <p:cNvSpPr/>
          <p:nvPr/>
        </p:nvSpPr>
        <p:spPr>
          <a:xfrm>
            <a:off x="4438221" y="1659338"/>
            <a:ext cx="2672689" cy="878324"/>
          </a:xfrm>
          <a:prstGeom prst="wedgeRoundRectCallout">
            <a:avLst>
              <a:gd fmla="val 7696" name="adj1"/>
              <a:gd fmla="val 188817" name="adj2"/>
              <a:gd fmla="val 16667" name="adj3"/>
            </a:avLst>
          </a:prstGeom>
          <a:solidFill>
            <a:schemeClr val="lt1"/>
          </a:solidFill>
          <a:ln cap="flat" cmpd="sng" w="381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Blood vessels become very leaky and start oozing fluid into tissues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/>
          <p:nvPr/>
        </p:nvSpPr>
        <p:spPr>
          <a:xfrm>
            <a:off x="352926" y="201760"/>
            <a:ext cx="858252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Cutive"/>
                <a:ea typeface="Cutive"/>
                <a:cs typeface="Cutive"/>
                <a:sym typeface="Cutive"/>
              </a:rPr>
              <a:t>Sepsis is:</a:t>
            </a:r>
            <a:endParaRPr/>
          </a:p>
        </p:txBody>
      </p:sp>
      <p:sp>
        <p:nvSpPr>
          <p:cNvPr id="96" name="Google Shape;96;p2"/>
          <p:cNvSpPr txBox="1"/>
          <p:nvPr/>
        </p:nvSpPr>
        <p:spPr>
          <a:xfrm>
            <a:off x="1283110" y="1460090"/>
            <a:ext cx="88785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body’s extreme response to an infection. [1]</a:t>
            </a:r>
            <a:endParaRPr/>
          </a:p>
        </p:txBody>
      </p:sp>
      <p:sp>
        <p:nvSpPr>
          <p:cNvPr id="97" name="Google Shape;97;p2"/>
          <p:cNvSpPr txBox="1"/>
          <p:nvPr/>
        </p:nvSpPr>
        <p:spPr>
          <a:xfrm>
            <a:off x="1283110" y="2335161"/>
            <a:ext cx="887852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rgbClr val="3C4245"/>
                </a:solidFill>
                <a:latin typeface="Arial"/>
                <a:ea typeface="Arial"/>
                <a:cs typeface="Arial"/>
                <a:sym typeface="Arial"/>
              </a:rPr>
              <a:t>a life-threatening organ dysfunction caused by a dysregulated host response to infection</a:t>
            </a:r>
            <a:r>
              <a:rPr b="0" i="0"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[2]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3703" y="68580"/>
            <a:ext cx="9551478" cy="6429809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13"/>
          <p:cNvSpPr/>
          <p:nvPr/>
        </p:nvSpPr>
        <p:spPr>
          <a:xfrm>
            <a:off x="1739788" y="671639"/>
            <a:ext cx="9038509" cy="306688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13"/>
          <p:cNvSpPr/>
          <p:nvPr/>
        </p:nvSpPr>
        <p:spPr>
          <a:xfrm>
            <a:off x="1413703" y="5687353"/>
            <a:ext cx="9737122" cy="87528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13"/>
          <p:cNvSpPr/>
          <p:nvPr/>
        </p:nvSpPr>
        <p:spPr>
          <a:xfrm>
            <a:off x="7068687" y="169743"/>
            <a:ext cx="3038265" cy="87528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3"/>
          <p:cNvSpPr/>
          <p:nvPr/>
        </p:nvSpPr>
        <p:spPr>
          <a:xfrm>
            <a:off x="2348247" y="68580"/>
            <a:ext cx="3038265" cy="87528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13"/>
          <p:cNvSpPr/>
          <p:nvPr/>
        </p:nvSpPr>
        <p:spPr>
          <a:xfrm>
            <a:off x="2767476" y="2991356"/>
            <a:ext cx="2010577" cy="87528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3"/>
          <p:cNvSpPr/>
          <p:nvPr/>
        </p:nvSpPr>
        <p:spPr>
          <a:xfrm>
            <a:off x="4788863" y="3480047"/>
            <a:ext cx="2055169" cy="32253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3"/>
          <p:cNvSpPr/>
          <p:nvPr/>
        </p:nvSpPr>
        <p:spPr>
          <a:xfrm>
            <a:off x="7560234" y="3544109"/>
            <a:ext cx="2055169" cy="32253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1" name="Google Shape;371;p13"/>
          <p:cNvCxnSpPr/>
          <p:nvPr/>
        </p:nvCxnSpPr>
        <p:spPr>
          <a:xfrm flipH="1">
            <a:off x="4102662" y="671639"/>
            <a:ext cx="2156380" cy="319500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72" name="Google Shape;372;p13"/>
          <p:cNvCxnSpPr>
            <a:stCxn id="364" idx="0"/>
          </p:cNvCxnSpPr>
          <p:nvPr/>
        </p:nvCxnSpPr>
        <p:spPr>
          <a:xfrm>
            <a:off x="6259043" y="671639"/>
            <a:ext cx="2885400" cy="3130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73" name="Google Shape;373;p13"/>
          <p:cNvCxnSpPr>
            <a:stCxn id="364" idx="0"/>
          </p:cNvCxnSpPr>
          <p:nvPr/>
        </p:nvCxnSpPr>
        <p:spPr>
          <a:xfrm>
            <a:off x="6259043" y="671639"/>
            <a:ext cx="1535400" cy="3195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74" name="Google Shape;374;p13"/>
          <p:cNvCxnSpPr>
            <a:stCxn id="364" idx="0"/>
          </p:cNvCxnSpPr>
          <p:nvPr/>
        </p:nvCxnSpPr>
        <p:spPr>
          <a:xfrm flipH="1">
            <a:off x="6079343" y="671639"/>
            <a:ext cx="179700" cy="3066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75" name="Google Shape;375;p13"/>
          <p:cNvSpPr/>
          <p:nvPr/>
        </p:nvSpPr>
        <p:spPr>
          <a:xfrm>
            <a:off x="97872" y="4013319"/>
            <a:ext cx="1930058" cy="1084130"/>
          </a:xfrm>
          <a:prstGeom prst="wedgeRoundRectCallout">
            <a:avLst>
              <a:gd fmla="val 113903" name="adj1"/>
              <a:gd fmla="val 28539" name="adj2"/>
              <a:gd fmla="val 16667" name="adj3"/>
            </a:avLst>
          </a:prstGeom>
          <a:solidFill>
            <a:schemeClr val="lt1"/>
          </a:solidFill>
          <a:ln cap="flat" cmpd="sng" w="381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leads to loss of blood supply to the organs</a:t>
            </a:r>
            <a:endParaRPr/>
          </a:p>
        </p:txBody>
      </p:sp>
      <p:sp>
        <p:nvSpPr>
          <p:cNvPr id="376" name="Google Shape;376;p13"/>
          <p:cNvSpPr/>
          <p:nvPr/>
        </p:nvSpPr>
        <p:spPr>
          <a:xfrm>
            <a:off x="1286053" y="2612379"/>
            <a:ext cx="1930058" cy="1084130"/>
          </a:xfrm>
          <a:prstGeom prst="wedgeRoundRectCallout">
            <a:avLst>
              <a:gd fmla="val 86232" name="adj1"/>
              <a:gd fmla="val 59888" name="adj2"/>
              <a:gd fmla="val 16667" name="adj3"/>
            </a:avLst>
          </a:prstGeom>
          <a:solidFill>
            <a:schemeClr val="lt1"/>
          </a:solidFill>
          <a:ln cap="flat" cmpd="sng" w="381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Innumerable tiny clots in smaller blood vessels </a:t>
            </a:r>
            <a:endParaRPr/>
          </a:p>
        </p:txBody>
      </p:sp>
      <p:sp>
        <p:nvSpPr>
          <p:cNvPr id="377" name="Google Shape;377;p13"/>
          <p:cNvSpPr/>
          <p:nvPr/>
        </p:nvSpPr>
        <p:spPr>
          <a:xfrm>
            <a:off x="4438221" y="1659338"/>
            <a:ext cx="2672689" cy="878324"/>
          </a:xfrm>
          <a:prstGeom prst="wedgeRoundRectCallout">
            <a:avLst>
              <a:gd fmla="val 7696" name="adj1"/>
              <a:gd fmla="val 188817" name="adj2"/>
              <a:gd fmla="val 16667" name="adj3"/>
            </a:avLst>
          </a:prstGeom>
          <a:solidFill>
            <a:schemeClr val="lt1"/>
          </a:solidFill>
          <a:ln cap="flat" cmpd="sng" w="381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Blood vessels become very leaky and start oozing fluid into tissues</a:t>
            </a:r>
            <a:endParaRPr/>
          </a:p>
        </p:txBody>
      </p:sp>
      <p:sp>
        <p:nvSpPr>
          <p:cNvPr id="378" name="Google Shape;378;p13"/>
          <p:cNvSpPr/>
          <p:nvPr/>
        </p:nvSpPr>
        <p:spPr>
          <a:xfrm>
            <a:off x="7610351" y="274764"/>
            <a:ext cx="2672689" cy="878324"/>
          </a:xfrm>
          <a:prstGeom prst="wedgeRoundRectCallout">
            <a:avLst>
              <a:gd fmla="val -45289" name="adj1"/>
              <a:gd fmla="val 355573" name="adj2"/>
              <a:gd fmla="val 16667" name="adj3"/>
            </a:avLst>
          </a:prstGeom>
          <a:solidFill>
            <a:schemeClr val="lt1"/>
          </a:solidFill>
          <a:ln cap="flat" cmpd="sng" w="381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Fever, decreased ability to pump blood, decreasing pH of blood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3703" y="68580"/>
            <a:ext cx="9551478" cy="6429809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14"/>
          <p:cNvSpPr/>
          <p:nvPr/>
        </p:nvSpPr>
        <p:spPr>
          <a:xfrm>
            <a:off x="1739788" y="671639"/>
            <a:ext cx="9038509" cy="306688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14"/>
          <p:cNvSpPr/>
          <p:nvPr/>
        </p:nvSpPr>
        <p:spPr>
          <a:xfrm>
            <a:off x="1413703" y="5687353"/>
            <a:ext cx="9737122" cy="87528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14"/>
          <p:cNvSpPr/>
          <p:nvPr/>
        </p:nvSpPr>
        <p:spPr>
          <a:xfrm>
            <a:off x="7068687" y="169743"/>
            <a:ext cx="3038265" cy="87528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14"/>
          <p:cNvSpPr/>
          <p:nvPr/>
        </p:nvSpPr>
        <p:spPr>
          <a:xfrm>
            <a:off x="2348247" y="68580"/>
            <a:ext cx="3038265" cy="87528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14"/>
          <p:cNvSpPr/>
          <p:nvPr/>
        </p:nvSpPr>
        <p:spPr>
          <a:xfrm>
            <a:off x="2767476" y="2991356"/>
            <a:ext cx="2010577" cy="87528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4"/>
          <p:cNvSpPr/>
          <p:nvPr/>
        </p:nvSpPr>
        <p:spPr>
          <a:xfrm>
            <a:off x="4788863" y="3480047"/>
            <a:ext cx="2055169" cy="32253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14"/>
          <p:cNvSpPr/>
          <p:nvPr/>
        </p:nvSpPr>
        <p:spPr>
          <a:xfrm>
            <a:off x="7560234" y="3544109"/>
            <a:ext cx="2055169" cy="32253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1" name="Google Shape;391;p14"/>
          <p:cNvCxnSpPr/>
          <p:nvPr/>
        </p:nvCxnSpPr>
        <p:spPr>
          <a:xfrm flipH="1">
            <a:off x="4102662" y="671639"/>
            <a:ext cx="2156380" cy="319500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92" name="Google Shape;392;p14"/>
          <p:cNvCxnSpPr>
            <a:stCxn id="384" idx="0"/>
          </p:cNvCxnSpPr>
          <p:nvPr/>
        </p:nvCxnSpPr>
        <p:spPr>
          <a:xfrm>
            <a:off x="6259043" y="671639"/>
            <a:ext cx="2885400" cy="3130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93" name="Google Shape;393;p14"/>
          <p:cNvCxnSpPr>
            <a:stCxn id="384" idx="0"/>
          </p:cNvCxnSpPr>
          <p:nvPr/>
        </p:nvCxnSpPr>
        <p:spPr>
          <a:xfrm>
            <a:off x="6259043" y="671639"/>
            <a:ext cx="1535400" cy="3195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94" name="Google Shape;394;p14"/>
          <p:cNvCxnSpPr>
            <a:stCxn id="384" idx="0"/>
          </p:cNvCxnSpPr>
          <p:nvPr/>
        </p:nvCxnSpPr>
        <p:spPr>
          <a:xfrm flipH="1">
            <a:off x="6079343" y="671639"/>
            <a:ext cx="179700" cy="3066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95" name="Google Shape;395;p14"/>
          <p:cNvSpPr/>
          <p:nvPr/>
        </p:nvSpPr>
        <p:spPr>
          <a:xfrm>
            <a:off x="97872" y="4013319"/>
            <a:ext cx="1930058" cy="1084130"/>
          </a:xfrm>
          <a:prstGeom prst="wedgeRoundRectCallout">
            <a:avLst>
              <a:gd fmla="val 113903" name="adj1"/>
              <a:gd fmla="val 28539" name="adj2"/>
              <a:gd fmla="val 16667" name="adj3"/>
            </a:avLst>
          </a:prstGeom>
          <a:solidFill>
            <a:schemeClr val="lt1"/>
          </a:solidFill>
          <a:ln cap="flat" cmpd="sng" w="381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leads to loss of blood supply to the organs</a:t>
            </a:r>
            <a:endParaRPr/>
          </a:p>
        </p:txBody>
      </p:sp>
      <p:sp>
        <p:nvSpPr>
          <p:cNvPr id="396" name="Google Shape;396;p14"/>
          <p:cNvSpPr/>
          <p:nvPr/>
        </p:nvSpPr>
        <p:spPr>
          <a:xfrm>
            <a:off x="1286053" y="2612379"/>
            <a:ext cx="1930058" cy="1084130"/>
          </a:xfrm>
          <a:prstGeom prst="wedgeRoundRectCallout">
            <a:avLst>
              <a:gd fmla="val 86232" name="adj1"/>
              <a:gd fmla="val 59888" name="adj2"/>
              <a:gd fmla="val 16667" name="adj3"/>
            </a:avLst>
          </a:prstGeom>
          <a:solidFill>
            <a:schemeClr val="lt1"/>
          </a:solidFill>
          <a:ln cap="flat" cmpd="sng" w="381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Innumerable tiny clots in smaller blood vessels </a:t>
            </a:r>
            <a:endParaRPr/>
          </a:p>
        </p:txBody>
      </p:sp>
      <p:sp>
        <p:nvSpPr>
          <p:cNvPr id="397" name="Google Shape;397;p14"/>
          <p:cNvSpPr/>
          <p:nvPr/>
        </p:nvSpPr>
        <p:spPr>
          <a:xfrm>
            <a:off x="4438221" y="1659338"/>
            <a:ext cx="2672689" cy="878324"/>
          </a:xfrm>
          <a:prstGeom prst="wedgeRoundRectCallout">
            <a:avLst>
              <a:gd fmla="val 7696" name="adj1"/>
              <a:gd fmla="val 188817" name="adj2"/>
              <a:gd fmla="val 16667" name="adj3"/>
            </a:avLst>
          </a:prstGeom>
          <a:solidFill>
            <a:schemeClr val="lt1"/>
          </a:solidFill>
          <a:ln cap="flat" cmpd="sng" w="381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Blood vessels become very leaky and start oozing fluid into tissues</a:t>
            </a:r>
            <a:endParaRPr/>
          </a:p>
        </p:txBody>
      </p:sp>
      <p:sp>
        <p:nvSpPr>
          <p:cNvPr id="398" name="Google Shape;398;p14"/>
          <p:cNvSpPr/>
          <p:nvPr/>
        </p:nvSpPr>
        <p:spPr>
          <a:xfrm>
            <a:off x="7610351" y="274764"/>
            <a:ext cx="2672689" cy="878324"/>
          </a:xfrm>
          <a:prstGeom prst="wedgeRoundRectCallout">
            <a:avLst>
              <a:gd fmla="val -45289" name="adj1"/>
              <a:gd fmla="val 355573" name="adj2"/>
              <a:gd fmla="val 16667" name="adj3"/>
            </a:avLst>
          </a:prstGeom>
          <a:solidFill>
            <a:schemeClr val="lt1"/>
          </a:solidFill>
          <a:ln cap="flat" cmpd="sng" w="381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Fever, decreased ability to pump blood, decreasing pH of blood</a:t>
            </a:r>
            <a:endParaRPr/>
          </a:p>
        </p:txBody>
      </p:sp>
      <p:sp>
        <p:nvSpPr>
          <p:cNvPr id="399" name="Google Shape;399;p14"/>
          <p:cNvSpPr/>
          <p:nvPr/>
        </p:nvSpPr>
        <p:spPr>
          <a:xfrm>
            <a:off x="9449324" y="1999643"/>
            <a:ext cx="2672689" cy="878324"/>
          </a:xfrm>
          <a:prstGeom prst="wedgeRoundRectCallout">
            <a:avLst>
              <a:gd fmla="val -32270" name="adj1"/>
              <a:gd fmla="val 163020" name="adj2"/>
              <a:gd fmla="val 16667" name="adj3"/>
            </a:avLst>
          </a:prstGeom>
          <a:solidFill>
            <a:schemeClr val="lt1"/>
          </a:solidFill>
          <a:ln cap="flat" cmpd="sng" w="381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Decreased ability to defend itself against infection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3703" y="68580"/>
            <a:ext cx="9551478" cy="6429809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15"/>
          <p:cNvSpPr/>
          <p:nvPr/>
        </p:nvSpPr>
        <p:spPr>
          <a:xfrm>
            <a:off x="1739788" y="671639"/>
            <a:ext cx="9038509" cy="306688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15"/>
          <p:cNvSpPr/>
          <p:nvPr/>
        </p:nvSpPr>
        <p:spPr>
          <a:xfrm>
            <a:off x="1413703" y="5687353"/>
            <a:ext cx="9737122" cy="87528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15"/>
          <p:cNvSpPr/>
          <p:nvPr/>
        </p:nvSpPr>
        <p:spPr>
          <a:xfrm>
            <a:off x="7068687" y="169743"/>
            <a:ext cx="3038265" cy="87528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15"/>
          <p:cNvSpPr/>
          <p:nvPr/>
        </p:nvSpPr>
        <p:spPr>
          <a:xfrm>
            <a:off x="2348247" y="68580"/>
            <a:ext cx="3038265" cy="87528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15"/>
          <p:cNvSpPr/>
          <p:nvPr/>
        </p:nvSpPr>
        <p:spPr>
          <a:xfrm>
            <a:off x="2767476" y="2991356"/>
            <a:ext cx="2010577" cy="87528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5"/>
          <p:cNvSpPr/>
          <p:nvPr/>
        </p:nvSpPr>
        <p:spPr>
          <a:xfrm>
            <a:off x="4788863" y="3480047"/>
            <a:ext cx="2055169" cy="32253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5"/>
          <p:cNvSpPr/>
          <p:nvPr/>
        </p:nvSpPr>
        <p:spPr>
          <a:xfrm>
            <a:off x="7560234" y="3544109"/>
            <a:ext cx="2055169" cy="32253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2" name="Google Shape;412;p15"/>
          <p:cNvCxnSpPr/>
          <p:nvPr/>
        </p:nvCxnSpPr>
        <p:spPr>
          <a:xfrm flipH="1">
            <a:off x="4102662" y="671639"/>
            <a:ext cx="2156380" cy="3195005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13" name="Google Shape;413;p15"/>
          <p:cNvCxnSpPr>
            <a:stCxn id="405" idx="0"/>
          </p:cNvCxnSpPr>
          <p:nvPr/>
        </p:nvCxnSpPr>
        <p:spPr>
          <a:xfrm>
            <a:off x="6259043" y="671639"/>
            <a:ext cx="2885400" cy="3130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14" name="Google Shape;414;p15"/>
          <p:cNvCxnSpPr>
            <a:stCxn id="405" idx="0"/>
          </p:cNvCxnSpPr>
          <p:nvPr/>
        </p:nvCxnSpPr>
        <p:spPr>
          <a:xfrm>
            <a:off x="6259043" y="671639"/>
            <a:ext cx="1535400" cy="3195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15" name="Google Shape;415;p15"/>
          <p:cNvCxnSpPr>
            <a:stCxn id="405" idx="0"/>
          </p:cNvCxnSpPr>
          <p:nvPr/>
        </p:nvCxnSpPr>
        <p:spPr>
          <a:xfrm flipH="1">
            <a:off x="6079343" y="671639"/>
            <a:ext cx="179700" cy="3066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16" name="Google Shape;416;p15"/>
          <p:cNvSpPr/>
          <p:nvPr/>
        </p:nvSpPr>
        <p:spPr>
          <a:xfrm>
            <a:off x="97872" y="4013319"/>
            <a:ext cx="1930058" cy="1084130"/>
          </a:xfrm>
          <a:prstGeom prst="wedgeRoundRectCallout">
            <a:avLst>
              <a:gd fmla="val 113903" name="adj1"/>
              <a:gd fmla="val 28539" name="adj2"/>
              <a:gd fmla="val 16667" name="adj3"/>
            </a:avLst>
          </a:prstGeom>
          <a:solidFill>
            <a:schemeClr val="lt1"/>
          </a:solidFill>
          <a:ln cap="flat" cmpd="sng" w="381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leads to loss of blood supply to the organs</a:t>
            </a:r>
            <a:endParaRPr/>
          </a:p>
        </p:txBody>
      </p:sp>
      <p:sp>
        <p:nvSpPr>
          <p:cNvPr id="417" name="Google Shape;417;p15"/>
          <p:cNvSpPr/>
          <p:nvPr/>
        </p:nvSpPr>
        <p:spPr>
          <a:xfrm>
            <a:off x="1286053" y="2612379"/>
            <a:ext cx="1930058" cy="1084130"/>
          </a:xfrm>
          <a:prstGeom prst="wedgeRoundRectCallout">
            <a:avLst>
              <a:gd fmla="val 86232" name="adj1"/>
              <a:gd fmla="val 59888" name="adj2"/>
              <a:gd fmla="val 16667" name="adj3"/>
            </a:avLst>
          </a:prstGeom>
          <a:solidFill>
            <a:schemeClr val="lt1"/>
          </a:solidFill>
          <a:ln cap="flat" cmpd="sng" w="381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Innumerable tiny clots in smaller blood vessels </a:t>
            </a:r>
            <a:endParaRPr/>
          </a:p>
        </p:txBody>
      </p:sp>
      <p:sp>
        <p:nvSpPr>
          <p:cNvPr id="418" name="Google Shape;418;p15"/>
          <p:cNvSpPr/>
          <p:nvPr/>
        </p:nvSpPr>
        <p:spPr>
          <a:xfrm>
            <a:off x="4438221" y="1659338"/>
            <a:ext cx="2672689" cy="878324"/>
          </a:xfrm>
          <a:prstGeom prst="wedgeRoundRectCallout">
            <a:avLst>
              <a:gd fmla="val 7696" name="adj1"/>
              <a:gd fmla="val 188817" name="adj2"/>
              <a:gd fmla="val 16667" name="adj3"/>
            </a:avLst>
          </a:prstGeom>
          <a:solidFill>
            <a:schemeClr val="lt1"/>
          </a:solidFill>
          <a:ln cap="flat" cmpd="sng" w="381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Blood vessels become very leaky and start oozing fluid into tissues</a:t>
            </a:r>
            <a:endParaRPr/>
          </a:p>
        </p:txBody>
      </p:sp>
      <p:sp>
        <p:nvSpPr>
          <p:cNvPr id="419" name="Google Shape;419;p15"/>
          <p:cNvSpPr/>
          <p:nvPr/>
        </p:nvSpPr>
        <p:spPr>
          <a:xfrm>
            <a:off x="7610351" y="274764"/>
            <a:ext cx="2672689" cy="878324"/>
          </a:xfrm>
          <a:prstGeom prst="wedgeRoundRectCallout">
            <a:avLst>
              <a:gd fmla="val -45289" name="adj1"/>
              <a:gd fmla="val 355573" name="adj2"/>
              <a:gd fmla="val 16667" name="adj3"/>
            </a:avLst>
          </a:prstGeom>
          <a:solidFill>
            <a:schemeClr val="lt1"/>
          </a:solidFill>
          <a:ln cap="flat" cmpd="sng" w="381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Fever, decreased ability to pump blood, decreasing pH of blood</a:t>
            </a:r>
            <a:endParaRPr/>
          </a:p>
        </p:txBody>
      </p:sp>
      <p:sp>
        <p:nvSpPr>
          <p:cNvPr id="420" name="Google Shape;420;p15"/>
          <p:cNvSpPr/>
          <p:nvPr/>
        </p:nvSpPr>
        <p:spPr>
          <a:xfrm>
            <a:off x="9449324" y="1999643"/>
            <a:ext cx="2672689" cy="878324"/>
          </a:xfrm>
          <a:prstGeom prst="wedgeRoundRectCallout">
            <a:avLst>
              <a:gd fmla="val -32270" name="adj1"/>
              <a:gd fmla="val 163020" name="adj2"/>
              <a:gd fmla="val 16667" name="adj3"/>
            </a:avLst>
          </a:prstGeom>
          <a:solidFill>
            <a:schemeClr val="lt1"/>
          </a:solidFill>
          <a:ln cap="flat" cmpd="sng" w="381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Decreased ability to defend itself against infection</a:t>
            </a:r>
            <a:endParaRPr/>
          </a:p>
        </p:txBody>
      </p:sp>
      <p:sp>
        <p:nvSpPr>
          <p:cNvPr id="421" name="Google Shape;421;p15"/>
          <p:cNvSpPr/>
          <p:nvPr/>
        </p:nvSpPr>
        <p:spPr>
          <a:xfrm>
            <a:off x="9144475" y="4937882"/>
            <a:ext cx="2854810" cy="1487193"/>
          </a:xfrm>
          <a:prstGeom prst="wedgeRoundRectCallout">
            <a:avLst>
              <a:gd fmla="val -123628" name="adj1"/>
              <a:gd fmla="val -12726" name="adj2"/>
              <a:gd fmla="val 16667" name="adj3"/>
            </a:avLst>
          </a:prstGeom>
          <a:solidFill>
            <a:schemeClr val="lt1"/>
          </a:solidFill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Major organs (Heart, Kidney, Lung, Brain etc.) start failing, setting up an irreversible downward spiral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5547" y="756864"/>
            <a:ext cx="7020905" cy="5344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655" y="735608"/>
            <a:ext cx="11228295" cy="2693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655" y="735608"/>
            <a:ext cx="11228295" cy="2693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9056" y="3429000"/>
            <a:ext cx="11029448" cy="2862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62" y="301658"/>
            <a:ext cx="2499674" cy="249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2485" y="165362"/>
            <a:ext cx="2635970" cy="2635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2062" y="3547620"/>
            <a:ext cx="2908663" cy="2905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95333" y="3677491"/>
            <a:ext cx="2801334" cy="2801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217847" y="3599466"/>
            <a:ext cx="2703725" cy="270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209204" y="165362"/>
            <a:ext cx="2635970" cy="263597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19"/>
          <p:cNvSpPr txBox="1"/>
          <p:nvPr/>
        </p:nvSpPr>
        <p:spPr>
          <a:xfrm>
            <a:off x="996043" y="2941048"/>
            <a:ext cx="60938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>
                <a:solidFill>
                  <a:srgbClr val="222222"/>
                </a:solidFill>
                <a:latin typeface="Noto Sans"/>
                <a:ea typeface="Noto Sans"/>
                <a:cs typeface="Noto Sans"/>
                <a:sym typeface="Noto Sans"/>
              </a:rPr>
              <a:t>45,195,774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19"/>
          <p:cNvSpPr txBox="1"/>
          <p:nvPr/>
        </p:nvSpPr>
        <p:spPr>
          <a:xfrm>
            <a:off x="9957163" y="2896951"/>
            <a:ext cx="60938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>
                <a:solidFill>
                  <a:srgbClr val="222222"/>
                </a:solidFill>
                <a:latin typeface="Noto Sans"/>
                <a:ea typeface="Noto Sans"/>
                <a:cs typeface="Noto Sans"/>
                <a:sym typeface="Noto Sans"/>
              </a:rPr>
              <a:t>43,851,044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19"/>
          <p:cNvSpPr txBox="1"/>
          <p:nvPr/>
        </p:nvSpPr>
        <p:spPr>
          <a:xfrm>
            <a:off x="5594169" y="2957598"/>
            <a:ext cx="80271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>
                <a:solidFill>
                  <a:srgbClr val="222222"/>
                </a:solidFill>
                <a:latin typeface="Noto Sans"/>
                <a:ea typeface="Noto Sans"/>
                <a:cs typeface="Noto Sans"/>
                <a:sym typeface="Noto Sans"/>
              </a:rPr>
              <a:t>37,846,611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19"/>
          <p:cNvSpPr txBox="1"/>
          <p:nvPr/>
        </p:nvSpPr>
        <p:spPr>
          <a:xfrm>
            <a:off x="1190723" y="6487100"/>
            <a:ext cx="80271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>
                <a:solidFill>
                  <a:srgbClr val="222222"/>
                </a:solidFill>
                <a:latin typeface="Noto Sans"/>
                <a:ea typeface="Noto Sans"/>
                <a:cs typeface="Noto Sans"/>
                <a:sym typeface="Noto Sans"/>
              </a:rPr>
              <a:t>25,499,884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19"/>
          <p:cNvSpPr txBox="1"/>
          <p:nvPr/>
        </p:nvSpPr>
        <p:spPr>
          <a:xfrm>
            <a:off x="5626468" y="6470550"/>
            <a:ext cx="80271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>
                <a:solidFill>
                  <a:srgbClr val="222222"/>
                </a:solidFill>
                <a:latin typeface="Noto Sans"/>
                <a:ea typeface="Noto Sans"/>
                <a:cs typeface="Noto Sans"/>
                <a:sym typeface="Noto Sans"/>
              </a:rPr>
              <a:t>37,742,154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19"/>
          <p:cNvSpPr txBox="1"/>
          <p:nvPr/>
        </p:nvSpPr>
        <p:spPr>
          <a:xfrm>
            <a:off x="9957163" y="6477784"/>
            <a:ext cx="80271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>
                <a:solidFill>
                  <a:srgbClr val="222222"/>
                </a:solidFill>
                <a:latin typeface="Noto Sans"/>
                <a:ea typeface="Noto Sans"/>
                <a:cs typeface="Noto Sans"/>
                <a:sym typeface="Noto Sans"/>
              </a:rPr>
              <a:t>29,136,808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4976" y="1392920"/>
            <a:ext cx="7242048" cy="4072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34518" y="0"/>
            <a:ext cx="665747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3825" y="1768399"/>
            <a:ext cx="5320699" cy="299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g1ab37d35e74_0_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34518" y="0"/>
            <a:ext cx="665747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g1ab37d35e74_0_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3825" y="1768399"/>
            <a:ext cx="5320699" cy="2991799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g1ab37d35e74_0_88"/>
          <p:cNvSpPr/>
          <p:nvPr/>
        </p:nvSpPr>
        <p:spPr>
          <a:xfrm>
            <a:off x="3256800" y="2744525"/>
            <a:ext cx="1347300" cy="6843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1ab37d35e74_0_88"/>
          <p:cNvSpPr/>
          <p:nvPr/>
        </p:nvSpPr>
        <p:spPr>
          <a:xfrm>
            <a:off x="11020350" y="3482225"/>
            <a:ext cx="872400" cy="5190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0" name="Google Shape;480;g1ab37d35e74_0_88"/>
          <p:cNvCxnSpPr>
            <a:stCxn id="478" idx="2"/>
          </p:cNvCxnSpPr>
          <p:nvPr/>
        </p:nvCxnSpPr>
        <p:spPr>
          <a:xfrm flipH="1">
            <a:off x="1059300" y="3086675"/>
            <a:ext cx="2197500" cy="25182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1" name="Google Shape;481;g1ab37d35e74_0_88"/>
          <p:cNvCxnSpPr/>
          <p:nvPr/>
        </p:nvCxnSpPr>
        <p:spPr>
          <a:xfrm flipH="1">
            <a:off x="1721850" y="3736050"/>
            <a:ext cx="9298500" cy="1879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g1ab37d35e74_0_88"/>
          <p:cNvSpPr txBox="1"/>
          <p:nvPr/>
        </p:nvSpPr>
        <p:spPr>
          <a:xfrm>
            <a:off x="451750" y="5604875"/>
            <a:ext cx="2529000" cy="631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latin typeface="Calibri"/>
                <a:ea typeface="Calibri"/>
                <a:cs typeface="Calibri"/>
                <a:sym typeface="Calibri"/>
              </a:rPr>
              <a:t>$16.5 billion</a:t>
            </a:r>
            <a:endParaRPr b="1" sz="2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/>
        </p:nvSpPr>
        <p:spPr>
          <a:xfrm>
            <a:off x="352926" y="201760"/>
            <a:ext cx="858252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Cutive"/>
                <a:ea typeface="Cutive"/>
                <a:cs typeface="Cutive"/>
                <a:sym typeface="Cutive"/>
              </a:rPr>
              <a:t>Sepsis is:</a:t>
            </a:r>
            <a:endParaRPr/>
          </a:p>
        </p:txBody>
      </p:sp>
      <p:sp>
        <p:nvSpPr>
          <p:cNvPr id="104" name="Google Shape;104;p3"/>
          <p:cNvSpPr txBox="1"/>
          <p:nvPr/>
        </p:nvSpPr>
        <p:spPr>
          <a:xfrm>
            <a:off x="1283110" y="1460090"/>
            <a:ext cx="88785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body’s extreme response to an infection. [1]</a:t>
            </a:r>
            <a:endParaRPr/>
          </a:p>
        </p:txBody>
      </p:sp>
      <p:sp>
        <p:nvSpPr>
          <p:cNvPr id="105" name="Google Shape;105;p3"/>
          <p:cNvSpPr txBox="1"/>
          <p:nvPr/>
        </p:nvSpPr>
        <p:spPr>
          <a:xfrm>
            <a:off x="1283110" y="2335161"/>
            <a:ext cx="887852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rgbClr val="3C4245"/>
                </a:solidFill>
                <a:latin typeface="Arial"/>
                <a:ea typeface="Arial"/>
                <a:cs typeface="Arial"/>
                <a:sym typeface="Arial"/>
              </a:rPr>
              <a:t>a life-threatening organ dysfunction caused by a dysregulated host response to infection</a:t>
            </a:r>
            <a:r>
              <a:rPr b="0" i="0"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[2]</a:t>
            </a:r>
            <a:endParaRPr/>
          </a:p>
        </p:txBody>
      </p:sp>
      <p:sp>
        <p:nvSpPr>
          <p:cNvPr id="106" name="Google Shape;106;p3"/>
          <p:cNvSpPr txBox="1"/>
          <p:nvPr/>
        </p:nvSpPr>
        <p:spPr>
          <a:xfrm>
            <a:off x="1283110" y="3553343"/>
            <a:ext cx="887852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rgbClr val="3C4245"/>
                </a:solidFill>
                <a:latin typeface="Arial"/>
                <a:ea typeface="Arial"/>
                <a:cs typeface="Arial"/>
                <a:sym typeface="Arial"/>
              </a:rPr>
              <a:t>a potentially life-threatening condition that occurs when the body's response to an infection damages its own tissues</a:t>
            </a:r>
            <a:r>
              <a:rPr b="0" i="0"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[3]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971" y="2412771"/>
            <a:ext cx="6000471" cy="184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59269" y="924516"/>
            <a:ext cx="5532731" cy="4537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971" y="2412771"/>
            <a:ext cx="6000471" cy="184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59269" y="924516"/>
            <a:ext cx="5532731" cy="4537303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24"/>
          <p:cNvSpPr/>
          <p:nvPr/>
        </p:nvSpPr>
        <p:spPr>
          <a:xfrm>
            <a:off x="6872139" y="4703975"/>
            <a:ext cx="4958499" cy="527901"/>
          </a:xfrm>
          <a:prstGeom prst="roundRect">
            <a:avLst>
              <a:gd fmla="val 39881" name="adj"/>
            </a:avLst>
          </a:prstGeom>
          <a:noFill/>
          <a:ln cap="flat" cmpd="sng" w="381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24"/>
          <p:cNvSpPr/>
          <p:nvPr/>
        </p:nvSpPr>
        <p:spPr>
          <a:xfrm>
            <a:off x="330825" y="5231875"/>
            <a:ext cx="3872100" cy="932400"/>
          </a:xfrm>
          <a:prstGeom prst="wedgeRoundRectCallout">
            <a:avLst>
              <a:gd fmla="val 203765" name="adj1"/>
              <a:gd fmla="val -73418" name="adj2"/>
              <a:gd fmla="val 16667" name="adj3"/>
            </a:avLst>
          </a:prstGeom>
          <a:solidFill>
            <a:schemeClr val="lt1"/>
          </a:solidFill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 </a:t>
            </a:r>
            <a:r>
              <a:rPr b="1"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6.7 Billion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5"/>
          <p:cNvSpPr txBox="1"/>
          <p:nvPr/>
        </p:nvSpPr>
        <p:spPr>
          <a:xfrm>
            <a:off x="268224" y="2243328"/>
            <a:ext cx="670560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India’s Health and Family welfare budget for 2022-23: Rs. </a:t>
            </a:r>
            <a:r>
              <a:rPr b="1" lang="en-US" sz="36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86,201 Cr.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(~ USD 10.6 Billion)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g1ab37d35e74_1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75" y="39625"/>
            <a:ext cx="1340275" cy="181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g1ab37d35e74_1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4750" y="252475"/>
            <a:ext cx="1900000" cy="139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g1ab37d35e74_1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1525" y="619563"/>
            <a:ext cx="3324225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g1ab37d35e74_1_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6700" y="1643563"/>
            <a:ext cx="4953000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g1ab37d35e74_1_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23525" y="2600875"/>
            <a:ext cx="7040919" cy="165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g1ab37d35e74_1_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97875" y="370700"/>
            <a:ext cx="2533650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g1ab37d35e74_1_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02775" y="4925175"/>
            <a:ext cx="1797750" cy="131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g1ab37d35e74_1_1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205125" y="4257125"/>
            <a:ext cx="2735590" cy="26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g1ab37d35e74_1_11"/>
          <p:cNvSpPr txBox="1"/>
          <p:nvPr/>
        </p:nvSpPr>
        <p:spPr>
          <a:xfrm>
            <a:off x="6880450" y="5379675"/>
            <a:ext cx="3000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https://t.ly/JN-j</a:t>
            </a:r>
            <a:endParaRPr b="1" sz="31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g1ab37d35e74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9625" y="207600"/>
            <a:ext cx="5732750" cy="560675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g1ab37d35e74_1_0"/>
          <p:cNvSpPr txBox="1"/>
          <p:nvPr/>
        </p:nvSpPr>
        <p:spPr>
          <a:xfrm>
            <a:off x="1369350" y="5759125"/>
            <a:ext cx="9453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https://physionet.org/content/challenge-2019/1.0.0/</a:t>
            </a:r>
            <a:endParaRPr sz="3000"/>
          </a:p>
        </p:txBody>
      </p:sp>
      <p:sp>
        <p:nvSpPr>
          <p:cNvPr id="525" name="Google Shape;525;g1ab37d35e74_1_0"/>
          <p:cNvSpPr txBox="1"/>
          <p:nvPr/>
        </p:nvSpPr>
        <p:spPr>
          <a:xfrm>
            <a:off x="4596000" y="6226800"/>
            <a:ext cx="3000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9900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https://t.ly/JuyN</a:t>
            </a:r>
            <a:endParaRPr b="1" sz="3100">
              <a:solidFill>
                <a:srgbClr val="9900FF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ab44797000_1_0"/>
          <p:cNvSpPr txBox="1"/>
          <p:nvPr>
            <p:ph type="title"/>
          </p:nvPr>
        </p:nvSpPr>
        <p:spPr>
          <a:xfrm>
            <a:off x="838200" y="603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details</a:t>
            </a:r>
            <a:endParaRPr/>
          </a:p>
        </p:txBody>
      </p:sp>
      <p:sp>
        <p:nvSpPr>
          <p:cNvPr id="532" name="Google Shape;532;g1ab44797000_1_0"/>
          <p:cNvSpPr txBox="1"/>
          <p:nvPr>
            <p:ph idx="1" type="body"/>
          </p:nvPr>
        </p:nvSpPr>
        <p:spPr>
          <a:xfrm>
            <a:off x="838200" y="1350625"/>
            <a:ext cx="10515600" cy="5292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Char char="•"/>
            </a:pPr>
            <a:r>
              <a:rPr b="1" lang="en-US" sz="2100"/>
              <a:t>Objective: </a:t>
            </a:r>
            <a:r>
              <a:rPr lang="en-US" sz="2100"/>
              <a:t>Application of all concepts learnt in ML course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b="1" lang="en-US" sz="2100"/>
              <a:t>Expected Outcome:</a:t>
            </a:r>
            <a:r>
              <a:rPr lang="en-US" sz="2100"/>
              <a:t> Understanding of data science framework and use of all algorithms / techniques (supervised or unsupervised) discussed in class or lab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b="1" lang="en-US" sz="2100"/>
              <a:t>Submission type</a:t>
            </a:r>
            <a:r>
              <a:rPr b="1" lang="en-US" sz="2100"/>
              <a:t>:</a:t>
            </a:r>
            <a:r>
              <a:rPr lang="en-US" sz="2100"/>
              <a:t> Individual (Attribute the use of any online source; No cheating)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b="1" lang="en-US" sz="2100"/>
              <a:t>Problem statement:</a:t>
            </a:r>
            <a:r>
              <a:rPr lang="en-US" sz="2100"/>
              <a:t> Predict sepsis diagnosis 6 hrs prior to sepsis manifestation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b="1" lang="en-US" sz="2100"/>
              <a:t>Training set: </a:t>
            </a:r>
            <a:r>
              <a:rPr lang="en-US" sz="2100"/>
              <a:t>Use the dataset for hospital 1 as the training and testing set </a:t>
            </a:r>
            <a:r>
              <a:rPr lang="en-US" sz="2100" u="sng">
                <a:solidFill>
                  <a:schemeClr val="hlink"/>
                </a:solidFill>
                <a:hlinkClick r:id="rId3"/>
              </a:rPr>
              <a:t>(training_setA)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b="1" lang="en-US" sz="2100"/>
              <a:t>Validation set:</a:t>
            </a:r>
            <a:r>
              <a:rPr lang="en-US" sz="2100"/>
              <a:t> Use the dataset for hospital 2 as the validation set </a:t>
            </a:r>
            <a:r>
              <a:rPr lang="en-US" sz="2100" u="sng">
                <a:solidFill>
                  <a:schemeClr val="hlink"/>
                </a:solidFill>
                <a:hlinkClick r:id="rId4"/>
              </a:rPr>
              <a:t>(training_setB)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b="1" lang="en-US" sz="2100"/>
              <a:t>Deliverables:</a:t>
            </a:r>
            <a:endParaRPr b="1"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Submission of notebook (publicly with bio updated as JI student) on Kaggle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Upload combined pdf of Kaggle score and notebook on Collpoll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Upload csv with prediction (labels-actual &amp; predicted, predicted probability) on Collpoll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b="1" lang="en-US" sz="2100"/>
              <a:t>Maximum </a:t>
            </a:r>
            <a:r>
              <a:rPr b="1" lang="en-US" sz="2100"/>
              <a:t>Marks:</a:t>
            </a:r>
            <a:r>
              <a:rPr lang="en-US" sz="2100"/>
              <a:t> 100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b="1" lang="en-US" sz="2100"/>
              <a:t>Marking scheme:</a:t>
            </a:r>
            <a:endParaRPr b="1"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Breadth &amp; depth of use of techniques thought in class/lab in the solution pipeline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Quality of observations and insights highlighted in the notebook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Ease of deployment of model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Any evidence of cheating from friends will fetch (e</a:t>
            </a:r>
            <a:r>
              <a:rPr b="1" baseline="30000" lang="en-US" sz="2100"/>
              <a:t>-ɩπ</a:t>
            </a:r>
            <a:r>
              <a:rPr lang="en-US" sz="2100"/>
              <a:t>+1) marks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b="1" lang="en-US" sz="2100"/>
              <a:t>Bonus </a:t>
            </a:r>
            <a:r>
              <a:rPr b="1" lang="en-US" sz="2100"/>
              <a:t>Problem statement:</a:t>
            </a:r>
            <a:r>
              <a:rPr lang="en-US" sz="2100"/>
              <a:t> Predict sepsis diagnosis 12 hrs prior to sepsis manifestation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i="1" lang="en-US" sz="2100"/>
              <a:t>Bonus marks are above maximum marks</a:t>
            </a:r>
            <a:endParaRPr i="1" sz="2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 txBox="1"/>
          <p:nvPr/>
        </p:nvSpPr>
        <p:spPr>
          <a:xfrm>
            <a:off x="352926" y="201760"/>
            <a:ext cx="858252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Cutive"/>
                <a:ea typeface="Cutive"/>
                <a:cs typeface="Cutive"/>
                <a:sym typeface="Cutive"/>
              </a:rPr>
              <a:t>Sepsis is:</a:t>
            </a:r>
            <a:endParaRPr/>
          </a:p>
        </p:txBody>
      </p:sp>
      <p:sp>
        <p:nvSpPr>
          <p:cNvPr id="113" name="Google Shape;113;p4"/>
          <p:cNvSpPr txBox="1"/>
          <p:nvPr/>
        </p:nvSpPr>
        <p:spPr>
          <a:xfrm>
            <a:off x="1283110" y="1460090"/>
            <a:ext cx="88785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body’s extreme response to an infection. [1]</a:t>
            </a:r>
            <a:endParaRPr/>
          </a:p>
        </p:txBody>
      </p:sp>
      <p:sp>
        <p:nvSpPr>
          <p:cNvPr id="114" name="Google Shape;114;p4"/>
          <p:cNvSpPr txBox="1"/>
          <p:nvPr/>
        </p:nvSpPr>
        <p:spPr>
          <a:xfrm>
            <a:off x="1283110" y="2335161"/>
            <a:ext cx="887852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rgbClr val="3C4245"/>
                </a:solidFill>
                <a:latin typeface="Arial"/>
                <a:ea typeface="Arial"/>
                <a:cs typeface="Arial"/>
                <a:sym typeface="Arial"/>
              </a:rPr>
              <a:t>a life-threatening organ dysfunction caused by a dysregulated host response to infection</a:t>
            </a:r>
            <a:r>
              <a:rPr b="0" i="0"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[2]</a:t>
            </a:r>
            <a:endParaRPr/>
          </a:p>
        </p:txBody>
      </p:sp>
      <p:sp>
        <p:nvSpPr>
          <p:cNvPr id="115" name="Google Shape;115;p4"/>
          <p:cNvSpPr txBox="1"/>
          <p:nvPr/>
        </p:nvSpPr>
        <p:spPr>
          <a:xfrm>
            <a:off x="1283110" y="3553343"/>
            <a:ext cx="887852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rgbClr val="3C4245"/>
                </a:solidFill>
                <a:latin typeface="Arial"/>
                <a:ea typeface="Arial"/>
                <a:cs typeface="Arial"/>
                <a:sym typeface="Arial"/>
              </a:rPr>
              <a:t>a potentially life-threatening condition that occurs when the body's response to an infection damages its own tissues</a:t>
            </a:r>
            <a:r>
              <a:rPr b="0" i="0"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[3]</a:t>
            </a:r>
            <a:endParaRPr/>
          </a:p>
        </p:txBody>
      </p:sp>
      <p:sp>
        <p:nvSpPr>
          <p:cNvPr id="116" name="Google Shape;116;p4"/>
          <p:cNvSpPr txBox="1"/>
          <p:nvPr/>
        </p:nvSpPr>
        <p:spPr>
          <a:xfrm>
            <a:off x="1283109" y="4771525"/>
            <a:ext cx="887852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rgbClr val="3C4245"/>
                </a:solidFill>
                <a:latin typeface="Arial"/>
                <a:ea typeface="Arial"/>
                <a:cs typeface="Arial"/>
                <a:sym typeface="Arial"/>
              </a:rPr>
              <a:t>the body’s overwhelming and life-threatening response to infection that can lead to tissue damage, organ failure, and death</a:t>
            </a:r>
            <a:r>
              <a:rPr b="0" i="0"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[4]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 txBox="1"/>
          <p:nvPr/>
        </p:nvSpPr>
        <p:spPr>
          <a:xfrm>
            <a:off x="352926" y="201760"/>
            <a:ext cx="858252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Cutive"/>
                <a:ea typeface="Cutive"/>
                <a:cs typeface="Cutive"/>
                <a:sym typeface="Cutive"/>
              </a:rPr>
              <a:t>Sepsis is:</a:t>
            </a:r>
            <a:endParaRPr/>
          </a:p>
        </p:txBody>
      </p:sp>
      <p:sp>
        <p:nvSpPr>
          <p:cNvPr id="123" name="Google Shape;123;p5"/>
          <p:cNvSpPr txBox="1"/>
          <p:nvPr/>
        </p:nvSpPr>
        <p:spPr>
          <a:xfrm>
            <a:off x="1283110" y="1460090"/>
            <a:ext cx="88785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body’s extreme response to an </a:t>
            </a:r>
            <a:r>
              <a:rPr b="1" i="0" lang="en-US" sz="1800">
                <a:solidFill>
                  <a:srgbClr val="000000"/>
                </a:solidFill>
                <a:highlight>
                  <a:srgbClr val="FFFF00"/>
                </a:highlight>
                <a:latin typeface="Open Sans"/>
                <a:ea typeface="Open Sans"/>
                <a:cs typeface="Open Sans"/>
                <a:sym typeface="Open Sans"/>
              </a:rPr>
              <a:t>infection</a:t>
            </a:r>
            <a:r>
              <a:rPr b="0" i="0"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[1]</a:t>
            </a:r>
            <a:endParaRPr/>
          </a:p>
        </p:txBody>
      </p:sp>
      <p:sp>
        <p:nvSpPr>
          <p:cNvPr id="124" name="Google Shape;124;p5"/>
          <p:cNvSpPr txBox="1"/>
          <p:nvPr/>
        </p:nvSpPr>
        <p:spPr>
          <a:xfrm>
            <a:off x="1283110" y="2335161"/>
            <a:ext cx="887852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rgbClr val="3C4245"/>
                </a:solidFill>
                <a:latin typeface="Arial"/>
                <a:ea typeface="Arial"/>
                <a:cs typeface="Arial"/>
                <a:sym typeface="Arial"/>
              </a:rPr>
              <a:t>a life-threatening organ dysfunction caused by a dysregulated host response to </a:t>
            </a:r>
            <a:r>
              <a:rPr b="1" i="0" lang="en-US" sz="1800">
                <a:solidFill>
                  <a:srgbClr val="3C4245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infection</a:t>
            </a:r>
            <a:r>
              <a:rPr b="0" i="0"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[2]</a:t>
            </a:r>
            <a:endParaRPr/>
          </a:p>
        </p:txBody>
      </p:sp>
      <p:sp>
        <p:nvSpPr>
          <p:cNvPr id="125" name="Google Shape;125;p5"/>
          <p:cNvSpPr txBox="1"/>
          <p:nvPr/>
        </p:nvSpPr>
        <p:spPr>
          <a:xfrm>
            <a:off x="1283110" y="3553343"/>
            <a:ext cx="887852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rgbClr val="3C4245"/>
                </a:solidFill>
                <a:latin typeface="Arial"/>
                <a:ea typeface="Arial"/>
                <a:cs typeface="Arial"/>
                <a:sym typeface="Arial"/>
              </a:rPr>
              <a:t>a potentially life-threatening condition that occurs when the body's response to an </a:t>
            </a:r>
            <a:r>
              <a:rPr b="1" i="0" lang="en-US" sz="1800">
                <a:solidFill>
                  <a:srgbClr val="3C4245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i="0" lang="en-US" sz="1800">
                <a:solidFill>
                  <a:srgbClr val="3C4245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nfection</a:t>
            </a:r>
            <a:r>
              <a:rPr b="0" i="0" lang="en-US" sz="1800">
                <a:solidFill>
                  <a:srgbClr val="3C4245"/>
                </a:solidFill>
                <a:latin typeface="Arial"/>
                <a:ea typeface="Arial"/>
                <a:cs typeface="Arial"/>
                <a:sym typeface="Arial"/>
              </a:rPr>
              <a:t> damages its own tissues</a:t>
            </a:r>
            <a:r>
              <a:rPr b="0" i="0"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[3]</a:t>
            </a:r>
            <a:endParaRPr/>
          </a:p>
        </p:txBody>
      </p:sp>
      <p:sp>
        <p:nvSpPr>
          <p:cNvPr id="126" name="Google Shape;126;p5"/>
          <p:cNvSpPr txBox="1"/>
          <p:nvPr/>
        </p:nvSpPr>
        <p:spPr>
          <a:xfrm>
            <a:off x="1283109" y="4771525"/>
            <a:ext cx="887852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rgbClr val="3C4245"/>
                </a:solidFill>
                <a:latin typeface="Arial"/>
                <a:ea typeface="Arial"/>
                <a:cs typeface="Arial"/>
                <a:sym typeface="Arial"/>
              </a:rPr>
              <a:t>the body’s overwhelming and life-threatening response to </a:t>
            </a:r>
            <a:r>
              <a:rPr b="1" i="0" lang="en-US" sz="1800">
                <a:solidFill>
                  <a:srgbClr val="3C4245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infection</a:t>
            </a:r>
            <a:r>
              <a:rPr b="0" i="0" lang="en-US" sz="1800">
                <a:solidFill>
                  <a:srgbClr val="3C4245"/>
                </a:solidFill>
                <a:latin typeface="Arial"/>
                <a:ea typeface="Arial"/>
                <a:cs typeface="Arial"/>
                <a:sym typeface="Arial"/>
              </a:rPr>
              <a:t> that can lead to tissue damage, organ failure, and death</a:t>
            </a:r>
            <a:r>
              <a:rPr b="0" i="0"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[4]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 txBox="1"/>
          <p:nvPr/>
        </p:nvSpPr>
        <p:spPr>
          <a:xfrm>
            <a:off x="352926" y="201760"/>
            <a:ext cx="858252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Cutive"/>
                <a:ea typeface="Cutive"/>
                <a:cs typeface="Cutive"/>
                <a:sym typeface="Cutive"/>
              </a:rPr>
              <a:t>Sepsis is:</a:t>
            </a:r>
            <a:endParaRPr/>
          </a:p>
        </p:txBody>
      </p:sp>
      <p:sp>
        <p:nvSpPr>
          <p:cNvPr id="133" name="Google Shape;133;p6"/>
          <p:cNvSpPr txBox="1"/>
          <p:nvPr/>
        </p:nvSpPr>
        <p:spPr>
          <a:xfrm>
            <a:off x="1283110" y="1460090"/>
            <a:ext cx="88785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body’s </a:t>
            </a:r>
            <a:r>
              <a:rPr b="1" i="0" lang="en-US" sz="1800">
                <a:solidFill>
                  <a:srgbClr val="000000"/>
                </a:solidFill>
                <a:highlight>
                  <a:srgbClr val="00FFFF"/>
                </a:highlight>
                <a:latin typeface="Open Sans"/>
                <a:ea typeface="Open Sans"/>
                <a:cs typeface="Open Sans"/>
                <a:sym typeface="Open Sans"/>
              </a:rPr>
              <a:t>extreme response </a:t>
            </a:r>
            <a:r>
              <a:rPr b="0" i="0"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 an </a:t>
            </a:r>
            <a:r>
              <a:rPr b="1" i="0" lang="en-US" sz="1800">
                <a:solidFill>
                  <a:srgbClr val="000000"/>
                </a:solidFill>
                <a:highlight>
                  <a:srgbClr val="FFFF00"/>
                </a:highlight>
                <a:latin typeface="Open Sans"/>
                <a:ea typeface="Open Sans"/>
                <a:cs typeface="Open Sans"/>
                <a:sym typeface="Open Sans"/>
              </a:rPr>
              <a:t>infection</a:t>
            </a:r>
            <a:r>
              <a:rPr b="0" i="0"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[1]</a:t>
            </a:r>
            <a:endParaRPr/>
          </a:p>
        </p:txBody>
      </p:sp>
      <p:sp>
        <p:nvSpPr>
          <p:cNvPr id="134" name="Google Shape;134;p6"/>
          <p:cNvSpPr txBox="1"/>
          <p:nvPr/>
        </p:nvSpPr>
        <p:spPr>
          <a:xfrm>
            <a:off x="1283110" y="2335161"/>
            <a:ext cx="8878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rgbClr val="3C4245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i="0" lang="en-US" sz="1800">
                <a:solidFill>
                  <a:srgbClr val="3C4245"/>
                </a:solidFill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life-threatening</a:t>
            </a:r>
            <a:r>
              <a:rPr b="0" i="0" lang="en-US" sz="1800">
                <a:solidFill>
                  <a:srgbClr val="3C4245"/>
                </a:solidFill>
                <a:latin typeface="Arial"/>
                <a:ea typeface="Arial"/>
                <a:cs typeface="Arial"/>
                <a:sym typeface="Arial"/>
              </a:rPr>
              <a:t> organ dysfunction caused by a dysregulated host response to </a:t>
            </a:r>
            <a:r>
              <a:rPr b="1" i="0" lang="en-US" sz="1800">
                <a:solidFill>
                  <a:srgbClr val="3C4245"/>
                </a:solidFill>
                <a:highlight>
                  <a:srgbClr val="FFFF00"/>
                </a:highlight>
              </a:rPr>
              <a:t>infection</a:t>
            </a:r>
            <a:r>
              <a:rPr b="0" i="0"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[2]</a:t>
            </a:r>
            <a:endParaRPr/>
          </a:p>
        </p:txBody>
      </p:sp>
      <p:sp>
        <p:nvSpPr>
          <p:cNvPr id="135" name="Google Shape;135;p6"/>
          <p:cNvSpPr txBox="1"/>
          <p:nvPr/>
        </p:nvSpPr>
        <p:spPr>
          <a:xfrm>
            <a:off x="1283110" y="3553343"/>
            <a:ext cx="8878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rgbClr val="3C4245"/>
                </a:solidFill>
                <a:latin typeface="Arial"/>
                <a:ea typeface="Arial"/>
                <a:cs typeface="Arial"/>
                <a:sym typeface="Arial"/>
              </a:rPr>
              <a:t>a potentially </a:t>
            </a:r>
            <a:r>
              <a:rPr b="1" i="0" lang="en-US" sz="1800">
                <a:solidFill>
                  <a:srgbClr val="3C4245"/>
                </a:solidFill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life-threatening</a:t>
            </a:r>
            <a:r>
              <a:rPr b="0" i="0" lang="en-US" sz="1800">
                <a:solidFill>
                  <a:srgbClr val="3C4245"/>
                </a:solidFill>
                <a:latin typeface="Arial"/>
                <a:ea typeface="Arial"/>
                <a:cs typeface="Arial"/>
                <a:sym typeface="Arial"/>
              </a:rPr>
              <a:t> condition that occurs when the body's response to an </a:t>
            </a:r>
            <a:r>
              <a:rPr b="1" i="0" lang="en-US" sz="1800">
                <a:solidFill>
                  <a:srgbClr val="3C4245"/>
                </a:solidFill>
              </a:rPr>
              <a:t>i</a:t>
            </a:r>
            <a:r>
              <a:rPr b="1" i="0" lang="en-US" sz="1800">
                <a:solidFill>
                  <a:srgbClr val="3C4245"/>
                </a:solidFill>
                <a:highlight>
                  <a:srgbClr val="FFFF00"/>
                </a:highlight>
              </a:rPr>
              <a:t>nfection</a:t>
            </a:r>
            <a:r>
              <a:rPr b="0" i="0" lang="en-US" sz="1800">
                <a:solidFill>
                  <a:srgbClr val="3C4245"/>
                </a:solidFill>
                <a:latin typeface="Arial"/>
                <a:ea typeface="Arial"/>
                <a:cs typeface="Arial"/>
                <a:sym typeface="Arial"/>
              </a:rPr>
              <a:t> damages its own tissues</a:t>
            </a:r>
            <a:r>
              <a:rPr b="0" i="0"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[3]</a:t>
            </a:r>
            <a:endParaRPr/>
          </a:p>
        </p:txBody>
      </p:sp>
      <p:sp>
        <p:nvSpPr>
          <p:cNvPr id="136" name="Google Shape;136;p6"/>
          <p:cNvSpPr txBox="1"/>
          <p:nvPr/>
        </p:nvSpPr>
        <p:spPr>
          <a:xfrm>
            <a:off x="1283109" y="4771525"/>
            <a:ext cx="8878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rgbClr val="3C4245"/>
                </a:solidFill>
                <a:latin typeface="Arial"/>
                <a:ea typeface="Arial"/>
                <a:cs typeface="Arial"/>
                <a:sym typeface="Arial"/>
              </a:rPr>
              <a:t>the body’s overwhelming and </a:t>
            </a:r>
            <a:r>
              <a:rPr b="1" i="0" lang="en-US" sz="1800">
                <a:solidFill>
                  <a:srgbClr val="3C4245"/>
                </a:solidFill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life-threatening</a:t>
            </a:r>
            <a:r>
              <a:rPr b="0" i="0" lang="en-US" sz="1800">
                <a:solidFill>
                  <a:srgbClr val="3C4245"/>
                </a:solidFill>
                <a:latin typeface="Arial"/>
                <a:ea typeface="Arial"/>
                <a:cs typeface="Arial"/>
                <a:sym typeface="Arial"/>
              </a:rPr>
              <a:t> response to </a:t>
            </a:r>
            <a:r>
              <a:rPr b="1" i="0" lang="en-US" sz="1800">
                <a:solidFill>
                  <a:srgbClr val="3C4245"/>
                </a:solidFill>
                <a:highlight>
                  <a:srgbClr val="FFFF00"/>
                </a:highlight>
              </a:rPr>
              <a:t>infection</a:t>
            </a:r>
            <a:r>
              <a:rPr b="1" i="0" lang="en-US" sz="1800">
                <a:solidFill>
                  <a:srgbClr val="3C4245"/>
                </a:solidFill>
              </a:rPr>
              <a:t> </a:t>
            </a:r>
            <a:r>
              <a:rPr b="0" i="0" lang="en-US" sz="1800">
                <a:solidFill>
                  <a:srgbClr val="3C4245"/>
                </a:solidFill>
                <a:latin typeface="Arial"/>
                <a:ea typeface="Arial"/>
                <a:cs typeface="Arial"/>
                <a:sym typeface="Arial"/>
              </a:rPr>
              <a:t>that can lead to tissue damage, organ failure, and death</a:t>
            </a:r>
            <a:r>
              <a:rPr b="0" i="0"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[4]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"/>
          <p:cNvSpPr txBox="1"/>
          <p:nvPr/>
        </p:nvSpPr>
        <p:spPr>
          <a:xfrm>
            <a:off x="352926" y="201760"/>
            <a:ext cx="858252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Cutive"/>
                <a:ea typeface="Cutive"/>
                <a:cs typeface="Cutive"/>
                <a:sym typeface="Cutive"/>
              </a:rPr>
              <a:t>Sepsis is:</a:t>
            </a:r>
            <a:endParaRPr/>
          </a:p>
        </p:txBody>
      </p:sp>
      <p:sp>
        <p:nvSpPr>
          <p:cNvPr id="143" name="Google Shape;143;p7"/>
          <p:cNvSpPr txBox="1"/>
          <p:nvPr/>
        </p:nvSpPr>
        <p:spPr>
          <a:xfrm>
            <a:off x="1283110" y="2335161"/>
            <a:ext cx="8878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rgbClr val="3C4245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i="0" lang="en-US" sz="1800">
                <a:solidFill>
                  <a:srgbClr val="3C4245"/>
                </a:solidFill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life-threatening</a:t>
            </a:r>
            <a:r>
              <a:rPr b="0" i="0" lang="en-US" sz="1800">
                <a:solidFill>
                  <a:srgbClr val="3C424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800">
                <a:solidFill>
                  <a:srgbClr val="3C4245"/>
                </a:solidFill>
                <a:highlight>
                  <a:srgbClr val="F6B26B"/>
                </a:highlight>
              </a:rPr>
              <a:t>organ dysfunction</a:t>
            </a:r>
            <a:r>
              <a:rPr b="0" i="0" lang="en-US" sz="1800">
                <a:solidFill>
                  <a:srgbClr val="3C4245"/>
                </a:solidFill>
                <a:latin typeface="Arial"/>
                <a:ea typeface="Arial"/>
                <a:cs typeface="Arial"/>
                <a:sym typeface="Arial"/>
              </a:rPr>
              <a:t> caused by a dysregulated host response to </a:t>
            </a:r>
            <a:r>
              <a:rPr b="1" i="0" lang="en-US" sz="1800">
                <a:solidFill>
                  <a:srgbClr val="3C4245"/>
                </a:solidFill>
                <a:highlight>
                  <a:srgbClr val="FFFF00"/>
                </a:highlight>
              </a:rPr>
              <a:t>infection</a:t>
            </a:r>
            <a:r>
              <a:rPr b="0" i="0"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ab37d35e74_0_5"/>
          <p:cNvSpPr txBox="1"/>
          <p:nvPr/>
        </p:nvSpPr>
        <p:spPr>
          <a:xfrm>
            <a:off x="352926" y="201760"/>
            <a:ext cx="8582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Cutive"/>
                <a:ea typeface="Cutive"/>
                <a:cs typeface="Cutive"/>
                <a:sym typeface="Cutive"/>
              </a:rPr>
              <a:t>Sepsis is:</a:t>
            </a:r>
            <a:endParaRPr/>
          </a:p>
        </p:txBody>
      </p:sp>
      <p:sp>
        <p:nvSpPr>
          <p:cNvPr id="150" name="Google Shape;150;g1ab37d35e74_0_5"/>
          <p:cNvSpPr txBox="1"/>
          <p:nvPr/>
        </p:nvSpPr>
        <p:spPr>
          <a:xfrm>
            <a:off x="1283110" y="2335161"/>
            <a:ext cx="8878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rgbClr val="3C4245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i="0" lang="en-US" sz="1800">
                <a:solidFill>
                  <a:srgbClr val="3C4245"/>
                </a:solidFill>
                <a:highlight>
                  <a:srgbClr val="00FFFF"/>
                </a:highlight>
                <a:latin typeface="Arial"/>
                <a:ea typeface="Arial"/>
                <a:cs typeface="Arial"/>
                <a:sym typeface="Arial"/>
              </a:rPr>
              <a:t>life-threatening</a:t>
            </a:r>
            <a:r>
              <a:rPr b="0" i="0" lang="en-US" sz="1800">
                <a:solidFill>
                  <a:srgbClr val="3C424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800">
                <a:solidFill>
                  <a:srgbClr val="3C4245"/>
                </a:solidFill>
                <a:highlight>
                  <a:srgbClr val="F6B26B"/>
                </a:highlight>
              </a:rPr>
              <a:t>organ dysfunction</a:t>
            </a:r>
            <a:r>
              <a:rPr b="0" i="0" lang="en-US" sz="1800">
                <a:solidFill>
                  <a:srgbClr val="3C4245"/>
                </a:solidFill>
                <a:latin typeface="Arial"/>
                <a:ea typeface="Arial"/>
                <a:cs typeface="Arial"/>
                <a:sym typeface="Arial"/>
              </a:rPr>
              <a:t> caused by a dysregulated host response to </a:t>
            </a:r>
            <a:r>
              <a:rPr b="1" i="0" lang="en-US" sz="1800">
                <a:solidFill>
                  <a:srgbClr val="3C4245"/>
                </a:solidFill>
                <a:highlight>
                  <a:srgbClr val="FFFF00"/>
                </a:highlight>
              </a:rPr>
              <a:t>infection</a:t>
            </a:r>
            <a:r>
              <a:rPr b="0" i="0" lang="en-U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/>
          </a:p>
        </p:txBody>
      </p:sp>
      <p:pic>
        <p:nvPicPr>
          <p:cNvPr id="151" name="Google Shape;151;g1ab37d35e74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4850" y="68951"/>
            <a:ext cx="1521100" cy="138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1ab37d35e74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5050" y="562304"/>
            <a:ext cx="1352934" cy="14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1ab37d35e74_0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59200" y="3187363"/>
            <a:ext cx="1320375" cy="13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1ab37d35e74_0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89525" y="5115426"/>
            <a:ext cx="2008154" cy="13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1ab37d35e74_0_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6400" y="5278679"/>
            <a:ext cx="1690725" cy="127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1ab37d35e74_0_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78225" y="3663550"/>
            <a:ext cx="898180" cy="127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ab37d35e74_0_21"/>
          <p:cNvSpPr txBox="1"/>
          <p:nvPr/>
        </p:nvSpPr>
        <p:spPr>
          <a:xfrm>
            <a:off x="352926" y="201760"/>
            <a:ext cx="8582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g1ab37d35e74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4850" y="68951"/>
            <a:ext cx="1521100" cy="138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1ab37d35e74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5050" y="562304"/>
            <a:ext cx="1352934" cy="14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1ab37d35e74_0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59200" y="3187363"/>
            <a:ext cx="1320375" cy="13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1ab37d35e74_0_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89525" y="5115426"/>
            <a:ext cx="2008154" cy="13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1ab37d35e74_0_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6400" y="5278679"/>
            <a:ext cx="1690725" cy="127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1ab37d35e74_0_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78225" y="3663550"/>
            <a:ext cx="898180" cy="127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1ab37d35e74_0_21"/>
          <p:cNvSpPr txBox="1"/>
          <p:nvPr/>
        </p:nvSpPr>
        <p:spPr>
          <a:xfrm>
            <a:off x="4869152" y="1562925"/>
            <a:ext cx="216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Glasgow Coma Scale (GCS)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1ab37d35e74_0_21"/>
          <p:cNvSpPr txBox="1"/>
          <p:nvPr/>
        </p:nvSpPr>
        <p:spPr>
          <a:xfrm>
            <a:off x="8345050" y="2002375"/>
            <a:ext cx="248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Mean Arterial Pressure (MAP)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1ab37d35e74_0_21"/>
          <p:cNvSpPr txBox="1"/>
          <p:nvPr/>
        </p:nvSpPr>
        <p:spPr>
          <a:xfrm>
            <a:off x="9614337" y="4497275"/>
            <a:ext cx="10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PaO2/FIO2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1ab37d35e74_0_21"/>
          <p:cNvSpPr txBox="1"/>
          <p:nvPr/>
        </p:nvSpPr>
        <p:spPr>
          <a:xfrm>
            <a:off x="8687887" y="6328275"/>
            <a:ext cx="10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Bilirubin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1ab37d35e74_0_21"/>
          <p:cNvSpPr txBox="1"/>
          <p:nvPr/>
        </p:nvSpPr>
        <p:spPr>
          <a:xfrm>
            <a:off x="3622275" y="5928075"/>
            <a:ext cx="10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Creatinine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g1ab37d35e74_0_21"/>
          <p:cNvSpPr txBox="1"/>
          <p:nvPr/>
        </p:nvSpPr>
        <p:spPr>
          <a:xfrm>
            <a:off x="2725550" y="3938050"/>
            <a:ext cx="10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Platelets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2022-12-06T04:52:00Z</dcterms:created>
  <dc:creator>Kalyan Tadepalli</dc:creator>
</cp:coreProperties>
</file>